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37"/>
  </p:notesMasterIdLst>
  <p:sldIdLst>
    <p:sldId id="256" r:id="rId2"/>
    <p:sldId id="439" r:id="rId3"/>
    <p:sldId id="427" r:id="rId4"/>
    <p:sldId id="346" r:id="rId5"/>
    <p:sldId id="456" r:id="rId6"/>
    <p:sldId id="448" r:id="rId7"/>
    <p:sldId id="434" r:id="rId8"/>
    <p:sldId id="451" r:id="rId9"/>
    <p:sldId id="257" r:id="rId10"/>
    <p:sldId id="368" r:id="rId11"/>
    <p:sldId id="376" r:id="rId12"/>
    <p:sldId id="285" r:id="rId13"/>
    <p:sldId id="291" r:id="rId14"/>
    <p:sldId id="377" r:id="rId15"/>
    <p:sldId id="298" r:id="rId16"/>
    <p:sldId id="300" r:id="rId17"/>
    <p:sldId id="449" r:id="rId18"/>
    <p:sldId id="432" r:id="rId19"/>
    <p:sldId id="452" r:id="rId20"/>
    <p:sldId id="445" r:id="rId21"/>
    <p:sldId id="453" r:id="rId22"/>
    <p:sldId id="431" r:id="rId23"/>
    <p:sldId id="433" r:id="rId24"/>
    <p:sldId id="458" r:id="rId25"/>
    <p:sldId id="444" r:id="rId26"/>
    <p:sldId id="460" r:id="rId27"/>
    <p:sldId id="450" r:id="rId28"/>
    <p:sldId id="435" r:id="rId29"/>
    <p:sldId id="440" r:id="rId30"/>
    <p:sldId id="461" r:id="rId31"/>
    <p:sldId id="442" r:id="rId32"/>
    <p:sldId id="457" r:id="rId33"/>
    <p:sldId id="447" r:id="rId34"/>
    <p:sldId id="437" r:id="rId35"/>
    <p:sldId id="459" r:id="rId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9"/>
    <p:restoredTop sz="84440"/>
  </p:normalViewPr>
  <p:slideViewPr>
    <p:cSldViewPr snapToGrid="0" snapToObjects="1">
      <p:cViewPr>
        <p:scale>
          <a:sx n="99" d="100"/>
          <a:sy n="99" d="100"/>
        </p:scale>
        <p:origin x="208" y="160"/>
      </p:cViewPr>
      <p:guideLst>
        <p:guide orient="horz" pos="2160"/>
        <p:guide pos="2880"/>
      </p:guideLst>
    </p:cSldViewPr>
  </p:slideViewPr>
  <p:outlineViewPr>
    <p:cViewPr>
      <p:scale>
        <a:sx n="33" d="100"/>
        <a:sy n="33" d="100"/>
      </p:scale>
      <p:origin x="0" y="-1093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D77D7-93C2-0442-A79C-7AD2F0476F5B}" type="datetimeFigureOut">
              <a:rPr lang="en-US" smtClean="0"/>
              <a:t>4/6/17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4FA6B1-492E-824D-BECC-D151DA80286B}" type="slidenum">
              <a:rPr lang="en-US" smtClean="0"/>
              <a:t>‹#›</a:t>
            </a:fld>
            <a:endParaRPr lang="en-US"/>
          </a:p>
        </p:txBody>
      </p:sp>
    </p:spTree>
    <p:extLst>
      <p:ext uri="{BB962C8B-B14F-4D97-AF65-F5344CB8AC3E}">
        <p14:creationId xmlns:p14="http://schemas.microsoft.com/office/powerpoint/2010/main" val="969581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Neural Graphical Models Over Strings for Principal</a:t>
            </a:r>
            <a:r>
              <a:rPr lang="en-US" baseline="0"/>
              <a:t> Parts Morphological Paradigm Completion</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1</a:t>
            </a:fld>
            <a:endParaRPr lang="en-US"/>
          </a:p>
        </p:txBody>
      </p:sp>
    </p:spTree>
    <p:extLst>
      <p:ext uri="{BB962C8B-B14F-4D97-AF65-F5344CB8AC3E}">
        <p14:creationId xmlns:p14="http://schemas.microsoft.com/office/powerpoint/2010/main" val="132591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a:t>
            </a:r>
            <a:r>
              <a:rPr lang="en-US" baseline="0"/>
              <a:t> focus on the formalism of graphical models over string-valued variables</a:t>
            </a:r>
            <a:endParaRPr lang="en-US"/>
          </a:p>
          <a:p>
            <a:r>
              <a:rPr lang="en-US"/>
              <a:t>Our approach builds</a:t>
            </a:r>
            <a:r>
              <a:rPr lang="en-US" baseline="0"/>
              <a:t> on previous work by Dreyer and Eisner, Cotterrell and Eisner, Andrews, and others on formalizing the idea of graphical models over string-valued variables</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10</a:t>
            </a:fld>
            <a:endParaRPr lang="en-US"/>
          </a:p>
        </p:txBody>
      </p:sp>
    </p:spTree>
    <p:extLst>
      <p:ext uri="{BB962C8B-B14F-4D97-AF65-F5344CB8AC3E}">
        <p14:creationId xmlns:p14="http://schemas.microsoft.com/office/powerpoint/2010/main" val="103582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I’m going to quickly review the notation for factor graphs in general</a:t>
            </a:r>
          </a:p>
          <a:p>
            <a:r>
              <a:rPr lang="en-US"/>
              <a:t>A factor graph is a probabilistic</a:t>
            </a:r>
            <a:r>
              <a:rPr lang="en-US" baseline="0"/>
              <a:t> graphical model that models a joint distribution of variables as a product of factor functions, also called potential functions</a:t>
            </a:r>
          </a:p>
          <a:p>
            <a:r>
              <a:rPr lang="en-US" baseline="0"/>
              <a:t>Factor functions are any positive functions over arbitrary subsets of variables</a:t>
            </a:r>
          </a:p>
          <a:p>
            <a:r>
              <a:rPr lang="en-US" baseline="0"/>
              <a:t>For our purposes, however, we will only be concerned with factors over PAIRS of variables.</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11</a:t>
            </a:fld>
            <a:endParaRPr lang="en-US"/>
          </a:p>
        </p:txBody>
      </p:sp>
    </p:spTree>
    <p:extLst>
      <p:ext uri="{BB962C8B-B14F-4D97-AF65-F5344CB8AC3E}">
        <p14:creationId xmlns:p14="http://schemas.microsoft.com/office/powerpoint/2010/main" val="197322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here’s an example of a simple factor graph.</a:t>
            </a:r>
          </a:p>
          <a:p>
            <a:r>
              <a:rPr lang="en-US"/>
              <a:t>There</a:t>
            </a:r>
            <a:r>
              <a:rPr lang="en-US" baseline="0"/>
              <a:t> are two random variables, each of which ranges over any string.</a:t>
            </a:r>
          </a:p>
          <a:p>
            <a:r>
              <a:rPr lang="en-US" baseline="0"/>
              <a:t>The two variables are connected by a factor, so their joint probability distribution is just the value of that factor normalized for all possible string pair combinations.</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12</a:t>
            </a:fld>
            <a:endParaRPr lang="en-US"/>
          </a:p>
        </p:txBody>
      </p:sp>
    </p:spTree>
    <p:extLst>
      <p:ext uri="{BB962C8B-B14F-4D97-AF65-F5344CB8AC3E}">
        <p14:creationId xmlns:p14="http://schemas.microsoft.com/office/powerpoint/2010/main" val="96005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Factor graphs can get more complicated.</a:t>
            </a:r>
          </a:p>
          <a:p>
            <a:r>
              <a:rPr lang="en-US" baseline="0"/>
              <a:t>This time, we have 4 string-valued variables, with various binary factors between them.</a:t>
            </a:r>
          </a:p>
          <a:p>
            <a:r>
              <a:rPr lang="en-US" baseline="0"/>
              <a:t>However, the joint probability is calculated in exactly the same way -&gt; proportional to the product of the factors.</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13</a:t>
            </a:fld>
            <a:endParaRPr lang="en-US"/>
          </a:p>
        </p:txBody>
      </p:sp>
    </p:spTree>
    <p:extLst>
      <p:ext uri="{BB962C8B-B14F-4D97-AF65-F5344CB8AC3E}">
        <p14:creationId xmlns:p14="http://schemas.microsoft.com/office/powerpoint/2010/main" val="1527912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a factor graph, we can perform inference about latent (or unobserved)</a:t>
            </a:r>
            <a:r>
              <a:rPr lang="en-US" baseline="0"/>
              <a:t> variables, that is, unobserved inflected wordforms, using message passing, or belief propagation, algorithms</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14</a:t>
            </a:fld>
            <a:endParaRPr lang="en-US"/>
          </a:p>
        </p:txBody>
      </p:sp>
    </p:spTree>
    <p:extLst>
      <p:ext uri="{BB962C8B-B14F-4D97-AF65-F5344CB8AC3E}">
        <p14:creationId xmlns:p14="http://schemas.microsoft.com/office/powerpoint/2010/main" val="1488181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algorithms use</a:t>
            </a:r>
            <a:r>
              <a:rPr lang="en-US" baseline="0"/>
              <a:t> the factor functions to calculate ’messages’ that are passed between the variables in the graph.</a:t>
            </a:r>
          </a:p>
          <a:p>
            <a:r>
              <a:rPr lang="en-US" baseline="0"/>
              <a:t>These messages, which themselves look like probability distributions, indicate the likelihood of different states of a string-valued variable given the rest of the graph.</a:t>
            </a:r>
          </a:p>
        </p:txBody>
      </p:sp>
      <p:sp>
        <p:nvSpPr>
          <p:cNvPr id="4" name="Slide Number Placeholder 3"/>
          <p:cNvSpPr>
            <a:spLocks noGrp="1"/>
          </p:cNvSpPr>
          <p:nvPr>
            <p:ph type="sldNum" sz="quarter" idx="10"/>
          </p:nvPr>
        </p:nvSpPr>
        <p:spPr/>
        <p:txBody>
          <a:bodyPr/>
          <a:lstStyle/>
          <a:p>
            <a:fld id="{094FA6B1-492E-824D-BECC-D151DA80286B}" type="slidenum">
              <a:rPr lang="en-US" smtClean="0"/>
              <a:t>15</a:t>
            </a:fld>
            <a:endParaRPr lang="en-US"/>
          </a:p>
        </p:txBody>
      </p:sp>
    </p:spTree>
    <p:extLst>
      <p:ext uri="{BB962C8B-B14F-4D97-AF65-F5344CB8AC3E}">
        <p14:creationId xmlns:p14="http://schemas.microsoft.com/office/powerpoint/2010/main" val="328473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select</a:t>
            </a:r>
            <a:r>
              <a:rPr lang="en-US" baseline="0"/>
              <a:t> a particular state for a variable, that is, a particular wordform, we take a consensus of all its incoming messages</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16</a:t>
            </a:fld>
            <a:endParaRPr lang="en-US"/>
          </a:p>
        </p:txBody>
      </p:sp>
    </p:spTree>
    <p:extLst>
      <p:ext uri="{BB962C8B-B14F-4D97-AF65-F5344CB8AC3E}">
        <p14:creationId xmlns:p14="http://schemas.microsoft.com/office/powerpoint/2010/main" val="1749392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a:t>
            </a:r>
            <a:r>
              <a:rPr lang="en-US" baseline="0"/>
              <a:t> so how can we apply graphical models, particularly factor graphs to morphological paradigms?</a:t>
            </a:r>
          </a:p>
          <a:p>
            <a:r>
              <a:rPr lang="en-US" baseline="0"/>
              <a:t>We just treat each SLOT in the paradigm as a variable, and create edges between the resulting nodes</a:t>
            </a:r>
            <a:r>
              <a:rPr lang="is-IS" baseline="0"/>
              <a:t>…</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17</a:t>
            </a:fld>
            <a:endParaRPr lang="en-US"/>
          </a:p>
        </p:txBody>
      </p:sp>
    </p:spTree>
    <p:extLst>
      <p:ext uri="{BB962C8B-B14F-4D97-AF65-F5344CB8AC3E}">
        <p14:creationId xmlns:p14="http://schemas.microsoft.com/office/powerpoint/2010/main" val="297675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partial graph </a:t>
            </a:r>
            <a:r>
              <a:rPr lang="en-US" baseline="0" dirty="0"/>
              <a:t>for Spanish verbs. Every variable in the graph corresponds to particular paradigm slot, with each string value corresponding to an inflected form. The edges in the graph can be viewed as factors that describe formal relations between the word forms.</a:t>
            </a:r>
            <a:endParaRPr lang="en-US" dirty="0"/>
          </a:p>
        </p:txBody>
      </p:sp>
      <p:sp>
        <p:nvSpPr>
          <p:cNvPr id="4" name="Slide Number Placeholder 3"/>
          <p:cNvSpPr>
            <a:spLocks noGrp="1"/>
          </p:cNvSpPr>
          <p:nvPr>
            <p:ph type="sldNum" sz="quarter" idx="10"/>
          </p:nvPr>
        </p:nvSpPr>
        <p:spPr/>
        <p:txBody>
          <a:bodyPr/>
          <a:lstStyle/>
          <a:p>
            <a:fld id="{094FA6B1-492E-824D-BECC-D151DA80286B}" type="slidenum">
              <a:rPr lang="en-US" smtClean="0"/>
              <a:t>18</a:t>
            </a:fld>
            <a:endParaRPr lang="en-US"/>
          </a:p>
        </p:txBody>
      </p:sp>
    </p:spTree>
    <p:extLst>
      <p:ext uri="{BB962C8B-B14F-4D97-AF65-F5344CB8AC3E}">
        <p14:creationId xmlns:p14="http://schemas.microsoft.com/office/powerpoint/2010/main" val="78941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a:t>
            </a:r>
            <a:r>
              <a:rPr lang="en-US" baseline="0" dirty="0"/>
              <a:t> especially in languages with many paradigm slots, the fully connected paradigm graph is difficult to work with due to its large size.</a:t>
            </a:r>
          </a:p>
          <a:p>
            <a:r>
              <a:rPr lang="en-US" baseline="0" dirty="0"/>
              <a:t>N^2 factors</a:t>
            </a:r>
          </a:p>
          <a:p>
            <a:r>
              <a:rPr lang="en-US" baseline="0" dirty="0"/>
              <a:t>’Loopy’ message passing is required, but is not guaranteed to converge.</a:t>
            </a:r>
            <a:endParaRPr lang="en-US" dirty="0"/>
          </a:p>
        </p:txBody>
      </p:sp>
      <p:sp>
        <p:nvSpPr>
          <p:cNvPr id="4" name="Slide Number Placeholder 3"/>
          <p:cNvSpPr>
            <a:spLocks noGrp="1"/>
          </p:cNvSpPr>
          <p:nvPr>
            <p:ph type="sldNum" sz="quarter" idx="10"/>
          </p:nvPr>
        </p:nvSpPr>
        <p:spPr/>
        <p:txBody>
          <a:bodyPr/>
          <a:lstStyle/>
          <a:p>
            <a:fld id="{094FA6B1-492E-824D-BECC-D151DA80286B}" type="slidenum">
              <a:rPr lang="en-US" smtClean="0"/>
              <a:t>19</a:t>
            </a:fld>
            <a:endParaRPr lang="en-US"/>
          </a:p>
        </p:txBody>
      </p:sp>
    </p:spTree>
    <p:extLst>
      <p:ext uri="{BB962C8B-B14F-4D97-AF65-F5344CB8AC3E}">
        <p14:creationId xmlns:p14="http://schemas.microsoft.com/office/powerpoint/2010/main" val="90023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work with Ryan Cotterrell and John Sylak-Glassman who unfortunately weren’t able to be here today</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2</a:t>
            </a:fld>
            <a:endParaRPr lang="en-US"/>
          </a:p>
        </p:txBody>
      </p:sp>
    </p:spTree>
    <p:extLst>
      <p:ext uri="{BB962C8B-B14F-4D97-AF65-F5344CB8AC3E}">
        <p14:creationId xmlns:p14="http://schemas.microsoft.com/office/powerpoint/2010/main" val="190536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a:t>
            </a:r>
            <a:r>
              <a:rPr lang="en-US" baseline="0" dirty="0"/>
              <a:t> pursued a method of reducing the graph to something more manageable. In particular, we decided to pare down paradigms to directed trees. These were inspired by the idea of principal parts in Latin pedagogy. Every student of Latin is taught that all verb forms can be derived from four principal parts. Here, we reduce the problem of inference by capitalizing on the idea that certain forms are most deterministically derived from other particular forms. </a:t>
            </a:r>
          </a:p>
          <a:p>
            <a:endParaRPr lang="en-US" baseline="0" dirty="0"/>
          </a:p>
        </p:txBody>
      </p:sp>
      <p:sp>
        <p:nvSpPr>
          <p:cNvPr id="4" name="Slide Number Placeholder 3"/>
          <p:cNvSpPr>
            <a:spLocks noGrp="1"/>
          </p:cNvSpPr>
          <p:nvPr>
            <p:ph type="sldNum" sz="quarter" idx="10"/>
          </p:nvPr>
        </p:nvSpPr>
        <p:spPr/>
        <p:txBody>
          <a:bodyPr/>
          <a:lstStyle/>
          <a:p>
            <a:fld id="{094FA6B1-492E-824D-BECC-D151DA80286B}" type="slidenum">
              <a:rPr lang="en-US" smtClean="0"/>
              <a:t>20</a:t>
            </a:fld>
            <a:endParaRPr lang="en-US"/>
          </a:p>
        </p:txBody>
      </p:sp>
    </p:spTree>
    <p:extLst>
      <p:ext uri="{BB962C8B-B14F-4D97-AF65-F5344CB8AC3E}">
        <p14:creationId xmlns:p14="http://schemas.microsoft.com/office/powerpoint/2010/main" val="54859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a:t>
            </a:r>
            <a:r>
              <a:rPr lang="en-US" baseline="0" dirty="0"/>
              <a:t> for a convenient formulation of the generative model over all the forms in the paradigm!</a:t>
            </a:r>
          </a:p>
          <a:p>
            <a:r>
              <a:rPr lang="en-US" baseline="0" dirty="0"/>
              <a:t>Each edge in the graph can be defined by a conditional distribution, and the joint probability of all the variables is just a product of these conditionals</a:t>
            </a:r>
          </a:p>
          <a:p>
            <a:r>
              <a:rPr lang="en-US" baseline="0" dirty="0"/>
              <a:t>Note that these conditionals play the role of the factors in this graph</a:t>
            </a:r>
          </a:p>
          <a:p>
            <a:r>
              <a:rPr lang="en-US" baseline="0" dirty="0"/>
              <a:t>Also note that we can still use message passing to infer un-observed variables, and that the tree structure gives us theoretical guarantees about convergence that we wouldn’t get from a ”loopy” paradigm graph</a:t>
            </a:r>
            <a:endParaRPr lang="en-US" dirty="0"/>
          </a:p>
        </p:txBody>
      </p:sp>
      <p:sp>
        <p:nvSpPr>
          <p:cNvPr id="4" name="Slide Number Placeholder 3"/>
          <p:cNvSpPr>
            <a:spLocks noGrp="1"/>
          </p:cNvSpPr>
          <p:nvPr>
            <p:ph type="sldNum" sz="quarter" idx="10"/>
          </p:nvPr>
        </p:nvSpPr>
        <p:spPr/>
        <p:txBody>
          <a:bodyPr/>
          <a:lstStyle/>
          <a:p>
            <a:fld id="{094FA6B1-492E-824D-BECC-D151DA80286B}" type="slidenum">
              <a:rPr lang="en-US" smtClean="0"/>
              <a:t>21</a:t>
            </a:fld>
            <a:endParaRPr lang="en-US"/>
          </a:p>
        </p:txBody>
      </p:sp>
    </p:spTree>
    <p:extLst>
      <p:ext uri="{BB962C8B-B14F-4D97-AF65-F5344CB8AC3E}">
        <p14:creationId xmlns:p14="http://schemas.microsoft.com/office/powerpoint/2010/main" val="1330604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4FA6B1-492E-824D-BECC-D151DA80286B}" type="slidenum">
              <a:rPr lang="en-US" smtClean="0"/>
              <a:t>22</a:t>
            </a:fld>
            <a:endParaRPr lang="en-US"/>
          </a:p>
        </p:txBody>
      </p:sp>
    </p:spTree>
    <p:extLst>
      <p:ext uri="{BB962C8B-B14F-4D97-AF65-F5344CB8AC3E}">
        <p14:creationId xmlns:p14="http://schemas.microsoft.com/office/powerpoint/2010/main" val="36849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Previous work by Cotterrell and Eisner parameterized</a:t>
            </a:r>
            <a:r>
              <a:rPr lang="en-US" baseline="0" dirty="0"/>
              <a:t> conditional factors like these using weighted finite-state automata. However these are difficult to build via machine learning, and limit the possible set of relationships between forms to those that are strictly finite-state.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Instead, we choose to describe the conditional distributions using sequence2sequence neural networks!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parameters of these distributions can be estimated using standard gradient descent training given pairs of forms in the training data</a:t>
            </a:r>
            <a:r>
              <a:rPr lang="is-IS"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a:t>WE TRAIN IN BOTH DIRECTIONS</a:t>
            </a:r>
            <a:endParaRPr lang="en-US" dirty="0"/>
          </a:p>
          <a:p>
            <a:endParaRPr lang="en-US" dirty="0"/>
          </a:p>
        </p:txBody>
      </p:sp>
      <p:sp>
        <p:nvSpPr>
          <p:cNvPr id="4" name="Slide Number Placeholder 3"/>
          <p:cNvSpPr>
            <a:spLocks noGrp="1"/>
          </p:cNvSpPr>
          <p:nvPr>
            <p:ph type="sldNum" sz="quarter" idx="10"/>
          </p:nvPr>
        </p:nvSpPr>
        <p:spPr/>
        <p:txBody>
          <a:bodyPr/>
          <a:lstStyle/>
          <a:p>
            <a:fld id="{094FA6B1-492E-824D-BECC-D151DA80286B}" type="slidenum">
              <a:rPr lang="en-US" smtClean="0"/>
              <a:t>23</a:t>
            </a:fld>
            <a:endParaRPr lang="en-US"/>
          </a:p>
        </p:txBody>
      </p:sp>
    </p:spTree>
    <p:extLst>
      <p:ext uri="{BB962C8B-B14F-4D97-AF65-F5344CB8AC3E}">
        <p14:creationId xmlns:p14="http://schemas.microsoft.com/office/powerpoint/2010/main" val="890574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4FA6B1-492E-824D-BECC-D151DA80286B}" type="slidenum">
              <a:rPr lang="en-US" smtClean="0"/>
              <a:t>24</a:t>
            </a:fld>
            <a:endParaRPr lang="en-US"/>
          </a:p>
        </p:txBody>
      </p:sp>
    </p:spTree>
    <p:extLst>
      <p:ext uri="{BB962C8B-B14F-4D97-AF65-F5344CB8AC3E}">
        <p14:creationId xmlns:p14="http://schemas.microsoft.com/office/powerpoint/2010/main" val="350736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it’s great if we can make</a:t>
            </a:r>
            <a:r>
              <a:rPr lang="en-US" baseline="0" dirty="0" smtClean="0"/>
              <a:t> a tree for the paradigm. But which tree should we choose? What’s the best way to prune the fully connected graph?</a:t>
            </a:r>
          </a:p>
          <a:p>
            <a:r>
              <a:rPr lang="en-US" baseline="0" dirty="0"/>
              <a:t>One simple idea, is to make the dictionary form of a lemma the root of the tree, and to have all the other forms radiate out. We treat this arrangement as a baseline for all our experiments.</a:t>
            </a:r>
          </a:p>
          <a:p>
            <a:r>
              <a:rPr lang="en-US" baseline="0" dirty="0"/>
              <a:t>It’s important to note what happens if the lemma is an observed variable in this tree. It effectively blocks messages from passing between non-lemma variables, reducing the joint inference problem to a series of binary inference problems.</a:t>
            </a:r>
          </a:p>
        </p:txBody>
      </p:sp>
      <p:sp>
        <p:nvSpPr>
          <p:cNvPr id="4" name="Slide Number Placeholder 3"/>
          <p:cNvSpPr>
            <a:spLocks noGrp="1"/>
          </p:cNvSpPr>
          <p:nvPr>
            <p:ph type="sldNum" sz="quarter" idx="10"/>
          </p:nvPr>
        </p:nvSpPr>
        <p:spPr/>
        <p:txBody>
          <a:bodyPr/>
          <a:lstStyle/>
          <a:p>
            <a:fld id="{094FA6B1-492E-824D-BECC-D151DA80286B}" type="slidenum">
              <a:rPr lang="en-US" smtClean="0"/>
              <a:t>25</a:t>
            </a:fld>
            <a:endParaRPr lang="en-US"/>
          </a:p>
        </p:txBody>
      </p:sp>
    </p:spTree>
    <p:extLst>
      <p:ext uri="{BB962C8B-B14F-4D97-AF65-F5344CB8AC3E}">
        <p14:creationId xmlns:p14="http://schemas.microsoft.com/office/powerpoint/2010/main" val="659647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Can we do something better?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Well, there’s an intuition from linguistics that not all relationships between inflected forms are equally informative.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Certain inflected forms are privileged because if you know them, you can derive all the rest of the forms in the paradigm deterministically.</a:t>
            </a:r>
          </a:p>
          <a:p>
            <a:r>
              <a:rPr lang="en-US" dirty="0" smtClean="0"/>
              <a:t>If</a:t>
            </a:r>
            <a:r>
              <a:rPr lang="en-US" baseline="0" dirty="0" smtClean="0"/>
              <a:t> you’ve ever studied Latin verbs, you might have heard of these privileged forms referred to as ’principal parts’. </a:t>
            </a:r>
          </a:p>
          <a:p>
            <a:r>
              <a:rPr lang="en-US" baseline="0" dirty="0" smtClean="0"/>
              <a:t>In Latin pedagogy, verbs are described as having 4 principal parts. For example, ”amo, amare, amavi,” and “amatus”. We can refer to this body of linguistic scholarship to design a paradigm tree that privileges these forms – SHOWN TO THE RIGHT</a:t>
            </a:r>
          </a:p>
          <a:p>
            <a:r>
              <a:rPr lang="en-US" baseline="0" dirty="0" smtClean="0"/>
              <a:t>We follow work by Stump and Finkel in generalizing the idea of principal parts to other languages, and moreover expand the notion to include not just relationships in which the derivation of a form is fully deterministic, but relationships that </a:t>
            </a:r>
            <a:r>
              <a:rPr lang="en-US" i="1" baseline="0" dirty="0" smtClean="0"/>
              <a:t>maximize</a:t>
            </a:r>
            <a:r>
              <a:rPr lang="en-US" i="0" baseline="0" dirty="0" smtClean="0"/>
              <a:t> the determinism of the relation.</a:t>
            </a:r>
          </a:p>
        </p:txBody>
      </p:sp>
      <p:sp>
        <p:nvSpPr>
          <p:cNvPr id="4" name="Slide Number Placeholder 3"/>
          <p:cNvSpPr>
            <a:spLocks noGrp="1"/>
          </p:cNvSpPr>
          <p:nvPr>
            <p:ph type="sldNum" sz="quarter" idx="10"/>
          </p:nvPr>
        </p:nvSpPr>
        <p:spPr/>
        <p:txBody>
          <a:bodyPr/>
          <a:lstStyle/>
          <a:p>
            <a:fld id="{094FA6B1-492E-824D-BECC-D151DA80286B}" type="slidenum">
              <a:rPr lang="en-US" smtClean="0"/>
              <a:t>26</a:t>
            </a:fld>
            <a:endParaRPr lang="en-US"/>
          </a:p>
        </p:txBody>
      </p:sp>
    </p:spTree>
    <p:extLst>
      <p:ext uri="{BB962C8B-B14F-4D97-AF65-F5344CB8AC3E}">
        <p14:creationId xmlns:p14="http://schemas.microsoft.com/office/powerpoint/2010/main" val="1712941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doing the linguistic research necessary to manually come up with an ‘optimal’ paradigm tree can be very time consuming, especially if we’re dealing with languages that may not have the level of accumulated scholarship that Latin does. Instead, we can try to use some heuristics to approximate an optimal tree. </a:t>
            </a:r>
          </a:p>
          <a:p>
            <a:r>
              <a:rPr lang="en-US" baseline="0" dirty="0" smtClean="0"/>
              <a:t>The main idea is to prune a fully connected paradigm graph in order to keep only the deterministic edges, or in other words, the edges that permit the easiest inference.</a:t>
            </a:r>
          </a:p>
          <a:p>
            <a:r>
              <a:rPr lang="en-US" baseline="0" dirty="0" smtClean="0"/>
              <a:t>In order to do this, we calculate a weight for each edge in a quick and dirty way. Starting with any training data we have available, we count the number of different sets of edit operations (consisting of subsitituions, deletions, and insertions) that can convert a form on one side of the edge to a form on the other side.</a:t>
            </a:r>
          </a:p>
          <a:p>
            <a:r>
              <a:rPr lang="en-US" baseline="0" dirty="0" smtClean="0"/>
              <a:t>If there are lots of different ways to convert one form to another, then the edge is probably not very deterministic</a:t>
            </a:r>
          </a:p>
          <a:p>
            <a:r>
              <a:rPr lang="en-US" baseline="0" dirty="0" smtClean="0"/>
              <a:t>So, we run a minimal spanning tree algorithm on the graph to prune away the most uncertain edges, keeping only the most deterministic edges in the final tree</a:t>
            </a:r>
            <a:r>
              <a:rPr lang="is-IS" baseline="0" dirty="0" smtClean="0"/>
              <a:t>…</a:t>
            </a:r>
            <a:endParaRPr lang="en-US" baseline="0" dirty="0" smtClean="0"/>
          </a:p>
          <a:p>
            <a:r>
              <a:rPr lang="en-US" baseline="0" dirty="0" smtClean="0"/>
              <a:t>In our experiements, we will compare these linguistically-inspired graphs to the simple baseline graphs I showed earlier</a:t>
            </a:r>
          </a:p>
          <a:p>
            <a:endParaRPr lang="en-US" baseline="0" dirty="0" smtClean="0"/>
          </a:p>
        </p:txBody>
      </p:sp>
      <p:sp>
        <p:nvSpPr>
          <p:cNvPr id="4" name="Slide Number Placeholder 3"/>
          <p:cNvSpPr>
            <a:spLocks noGrp="1"/>
          </p:cNvSpPr>
          <p:nvPr>
            <p:ph type="sldNum" sz="quarter" idx="10"/>
          </p:nvPr>
        </p:nvSpPr>
        <p:spPr/>
        <p:txBody>
          <a:bodyPr/>
          <a:lstStyle/>
          <a:p>
            <a:fld id="{094FA6B1-492E-824D-BECC-D151DA80286B}" type="slidenum">
              <a:rPr lang="en-US" smtClean="0"/>
              <a:t>27</a:t>
            </a:fld>
            <a:endParaRPr lang="en-US"/>
          </a:p>
        </p:txBody>
      </p:sp>
    </p:spTree>
    <p:extLst>
      <p:ext uri="{BB962C8B-B14F-4D97-AF65-F5344CB8AC3E}">
        <p14:creationId xmlns:p14="http://schemas.microsoft.com/office/powerpoint/2010/main" val="22249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a tree-structured</a:t>
            </a:r>
            <a:r>
              <a:rPr lang="en-US" baseline="0" dirty="0"/>
              <a:t> graph parameterized with neural network factors for computing conditional distributions, how do we actually perform inference to recover unobserved variables?</a:t>
            </a:r>
          </a:p>
          <a:p>
            <a:endParaRPr lang="en-US" baseline="0" dirty="0"/>
          </a:p>
          <a:p>
            <a:r>
              <a:rPr lang="en-US" baseline="0" dirty="0"/>
              <a:t>Unfortunately, while approximate message passing using weighted-finite state automata factors has a closed-form solution, the use of neural factors requires a sampling step when calculating messages</a:t>
            </a:r>
          </a:p>
          <a:p>
            <a:r>
              <a:rPr lang="en-US" baseline="0" dirty="0"/>
              <a:t>TBD</a:t>
            </a:r>
            <a:endParaRPr lang="en-US" dirty="0"/>
          </a:p>
        </p:txBody>
      </p:sp>
      <p:sp>
        <p:nvSpPr>
          <p:cNvPr id="4" name="Slide Number Placeholder 3"/>
          <p:cNvSpPr>
            <a:spLocks noGrp="1"/>
          </p:cNvSpPr>
          <p:nvPr>
            <p:ph type="sldNum" sz="quarter" idx="10"/>
          </p:nvPr>
        </p:nvSpPr>
        <p:spPr/>
        <p:txBody>
          <a:bodyPr/>
          <a:lstStyle/>
          <a:p>
            <a:fld id="{094FA6B1-492E-824D-BECC-D151DA80286B}" type="slidenum">
              <a:rPr lang="en-US" smtClean="0"/>
              <a:t>28</a:t>
            </a:fld>
            <a:endParaRPr lang="en-US"/>
          </a:p>
        </p:txBody>
      </p:sp>
    </p:spTree>
    <p:extLst>
      <p:ext uri="{BB962C8B-B14F-4D97-AF65-F5344CB8AC3E}">
        <p14:creationId xmlns:p14="http://schemas.microsoft.com/office/powerpoint/2010/main" val="1476116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TBD</a:t>
            </a:r>
          </a:p>
        </p:txBody>
      </p:sp>
      <p:sp>
        <p:nvSpPr>
          <p:cNvPr id="4" name="Slide Number Placeholder 3"/>
          <p:cNvSpPr>
            <a:spLocks noGrp="1"/>
          </p:cNvSpPr>
          <p:nvPr>
            <p:ph type="sldNum" sz="quarter" idx="10"/>
          </p:nvPr>
        </p:nvSpPr>
        <p:spPr/>
        <p:txBody>
          <a:bodyPr/>
          <a:lstStyle/>
          <a:p>
            <a:fld id="{094FA6B1-492E-824D-BECC-D151DA80286B}" type="slidenum">
              <a:rPr lang="en-US" smtClean="0"/>
              <a:t>29</a:t>
            </a:fld>
            <a:endParaRPr lang="en-US"/>
          </a:p>
        </p:txBody>
      </p:sp>
    </p:spTree>
    <p:extLst>
      <p:ext uri="{BB962C8B-B14F-4D97-AF65-F5344CB8AC3E}">
        <p14:creationId xmlns:p14="http://schemas.microsoft.com/office/powerpoint/2010/main" val="212519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Problem</a:t>
            </a:r>
            <a:r>
              <a:rPr lang="en-US" baseline="0"/>
              <a:t> we are going to address is morphological paradigm completion</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3</a:t>
            </a:fld>
            <a:endParaRPr lang="en-US"/>
          </a:p>
        </p:txBody>
      </p:sp>
    </p:spTree>
    <p:extLst>
      <p:ext uri="{BB962C8B-B14F-4D97-AF65-F5344CB8AC3E}">
        <p14:creationId xmlns:p14="http://schemas.microsoft.com/office/powerpoint/2010/main" val="374422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a tree-structured</a:t>
            </a:r>
            <a:r>
              <a:rPr lang="en-US" baseline="0" dirty="0"/>
              <a:t> graph parameterized with neural network factors for computing conditional distributions, how do we actually perform inference to recover unobserved variables?</a:t>
            </a:r>
          </a:p>
          <a:p>
            <a:endParaRPr lang="en-US" baseline="0" dirty="0"/>
          </a:p>
          <a:p>
            <a:r>
              <a:rPr lang="en-US" baseline="0" dirty="0"/>
              <a:t>Unfortunately, while approximate message passing using weighted-finite state automata factors has a closed-form solution, the use of neural factors requires a sampling step when calculating messages</a:t>
            </a:r>
          </a:p>
          <a:p>
            <a:r>
              <a:rPr lang="en-US" baseline="0" dirty="0"/>
              <a:t>TBD</a:t>
            </a:r>
            <a:endParaRPr lang="en-US" dirty="0"/>
          </a:p>
        </p:txBody>
      </p:sp>
      <p:sp>
        <p:nvSpPr>
          <p:cNvPr id="4" name="Slide Number Placeholder 3"/>
          <p:cNvSpPr>
            <a:spLocks noGrp="1"/>
          </p:cNvSpPr>
          <p:nvPr>
            <p:ph type="sldNum" sz="quarter" idx="10"/>
          </p:nvPr>
        </p:nvSpPr>
        <p:spPr/>
        <p:txBody>
          <a:bodyPr/>
          <a:lstStyle/>
          <a:p>
            <a:fld id="{094FA6B1-492E-824D-BECC-D151DA80286B}" type="slidenum">
              <a:rPr lang="en-US" smtClean="0"/>
              <a:t>30</a:t>
            </a:fld>
            <a:endParaRPr lang="en-US"/>
          </a:p>
        </p:txBody>
      </p:sp>
    </p:spTree>
    <p:extLst>
      <p:ext uri="{BB962C8B-B14F-4D97-AF65-F5344CB8AC3E}">
        <p14:creationId xmlns:p14="http://schemas.microsoft.com/office/powerpoint/2010/main" val="1023421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I’ve talked about how our model works, I’ll quickly</a:t>
            </a:r>
            <a:r>
              <a:rPr lang="en-US" baseline="0"/>
              <a:t> discuss some experiments. </a:t>
            </a:r>
          </a:p>
          <a:p>
            <a:r>
              <a:rPr lang="en-US" baseline="0"/>
              <a:t>We wanted to compare how well the different tree structures I discussed earlier compared to each other. The baseline tree with everything radiating from the lemma, the Gold principal-parts tree based on linguistic scholarship, and the heuristic tree that quickly approximates a gold tree based on the idea that principal parts are used to maximize the determinism in deriving forms from one another.</a:t>
            </a:r>
          </a:p>
          <a:p>
            <a:r>
              <a:rPr lang="en-US" baseline="0"/>
              <a:t>We built graphs for Arabic, German, Latin, Russian, and Spanish. For all of these languages, we trained neural network sequence2sequence models for each edge in each tree. This was done using pairs of forms from complete paradigms in our training set.</a:t>
            </a:r>
          </a:p>
          <a:p>
            <a:r>
              <a:rPr lang="en-US" baseline="0"/>
              <a:t>With trained neural networks, we were able to perform inference over the graphs using message passing. </a:t>
            </a:r>
          </a:p>
          <a:p>
            <a:r>
              <a:rPr lang="en-US" baseline="0"/>
              <a:t>For our test condition, we attempted to recover 2/3 of the forms in each test paradigm, given only the remaining 1/3.</a:t>
            </a:r>
          </a:p>
        </p:txBody>
      </p:sp>
      <p:sp>
        <p:nvSpPr>
          <p:cNvPr id="4" name="Slide Number Placeholder 3"/>
          <p:cNvSpPr>
            <a:spLocks noGrp="1"/>
          </p:cNvSpPr>
          <p:nvPr>
            <p:ph type="sldNum" sz="quarter" idx="10"/>
          </p:nvPr>
        </p:nvSpPr>
        <p:spPr/>
        <p:txBody>
          <a:bodyPr/>
          <a:lstStyle/>
          <a:p>
            <a:fld id="{094FA6B1-492E-824D-BECC-D151DA80286B}" type="slidenum">
              <a:rPr lang="en-US" smtClean="0"/>
              <a:t>31</a:t>
            </a:fld>
            <a:endParaRPr lang="en-US"/>
          </a:p>
        </p:txBody>
      </p:sp>
    </p:spTree>
    <p:extLst>
      <p:ext uri="{BB962C8B-B14F-4D97-AF65-F5344CB8AC3E}">
        <p14:creationId xmlns:p14="http://schemas.microsoft.com/office/powerpoint/2010/main" val="1415188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 are the results, showing the percentage</a:t>
            </a:r>
            <a:r>
              <a:rPr lang="en-US" baseline="0"/>
              <a:t> of paradigms the model got completely right. </a:t>
            </a:r>
          </a:p>
          <a:p>
            <a:r>
              <a:rPr lang="en-US" baseline="0"/>
              <a:t>We see that our heuristic graphs, based on keeping only the most deterministic relationships in the paradigms, work better than the simple lemma-rooted graphs, though the benefits are not equal for all the languages</a:t>
            </a:r>
          </a:p>
          <a:p>
            <a:r>
              <a:rPr lang="en-US" baseline="0"/>
              <a:t>-Arabic benefits the most by far</a:t>
            </a:r>
          </a:p>
          <a:p>
            <a:r>
              <a:rPr lang="en-US" baseline="0"/>
              <a:t>-Spanish and Russian benefit the least  (most relationships equally informative?)</a:t>
            </a:r>
          </a:p>
          <a:p>
            <a:r>
              <a:rPr lang="en-US" baseline="0"/>
              <a:t>Unfortunately, we only had a Gold Tree for Latin. And it did indeed perform the best. However, the difference between the gold graph structure and our heuristically derived one was insiginificant, suggesting that our heuristics reasonably approximate the construction of a gold tree.</a:t>
            </a:r>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32</a:t>
            </a:fld>
            <a:endParaRPr lang="en-US"/>
          </a:p>
        </p:txBody>
      </p:sp>
    </p:spTree>
    <p:extLst>
      <p:ext uri="{BB962C8B-B14F-4D97-AF65-F5344CB8AC3E}">
        <p14:creationId xmlns:p14="http://schemas.microsoft.com/office/powerpoint/2010/main" val="1652472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a:t>
            </a:r>
            <a:r>
              <a:rPr lang="en-US" baseline="0"/>
              <a:t> some directions we can take moving forward?</a:t>
            </a:r>
          </a:p>
          <a:p>
            <a:r>
              <a:rPr lang="en-US" baseline="0"/>
              <a:t>We can always put in more engineering effort to make our implementations faster, but more generally, </a:t>
            </a:r>
          </a:p>
          <a:p>
            <a:r>
              <a:rPr lang="en-US" baseline="0"/>
              <a:t>this framework can be applied to any inference problem over mutually related sets of strings, where the relationships can be defined by binary factors.</a:t>
            </a:r>
          </a:p>
          <a:p>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33</a:t>
            </a:fld>
            <a:endParaRPr lang="en-US"/>
          </a:p>
        </p:txBody>
      </p:sp>
    </p:spTree>
    <p:extLst>
      <p:ext uri="{BB962C8B-B14F-4D97-AF65-F5344CB8AC3E}">
        <p14:creationId xmlns:p14="http://schemas.microsoft.com/office/powerpoint/2010/main" val="1665118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a:t>
            </a:r>
            <a:r>
              <a:rPr lang="en-US" baseline="0"/>
              <a:t> some directions we can take moving forward?</a:t>
            </a:r>
          </a:p>
          <a:p>
            <a:r>
              <a:rPr lang="en-US" baseline="0"/>
              <a:t>We can always put in more engineering effort to make our implentations faster, but more generally, </a:t>
            </a:r>
          </a:p>
          <a:p>
            <a:r>
              <a:rPr lang="en-US" baseline="0"/>
              <a:t>Well, this framework applies to any inference problem over mutually related sets of strings, where the relationships can be defined by binary factors.</a:t>
            </a:r>
          </a:p>
          <a:p>
            <a:endParaRPr lang="en-US"/>
          </a:p>
        </p:txBody>
      </p:sp>
      <p:sp>
        <p:nvSpPr>
          <p:cNvPr id="4" name="Slide Number Placeholder 3"/>
          <p:cNvSpPr>
            <a:spLocks noGrp="1"/>
          </p:cNvSpPr>
          <p:nvPr>
            <p:ph type="sldNum" sz="quarter" idx="10"/>
          </p:nvPr>
        </p:nvSpPr>
        <p:spPr/>
        <p:txBody>
          <a:bodyPr/>
          <a:lstStyle/>
          <a:p>
            <a:fld id="{094FA6B1-492E-824D-BECC-D151DA80286B}" type="slidenum">
              <a:rPr lang="en-US" smtClean="0"/>
              <a:t>35</a:t>
            </a:fld>
            <a:endParaRPr lang="en-US"/>
          </a:p>
        </p:txBody>
      </p:sp>
    </p:spTree>
    <p:extLst>
      <p:ext uri="{BB962C8B-B14F-4D97-AF65-F5344CB8AC3E}">
        <p14:creationId xmlns:p14="http://schemas.microsoft.com/office/powerpoint/2010/main" val="122424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German lemma brachen</a:t>
            </a:r>
          </a:p>
          <a:p>
            <a:r>
              <a:rPr lang="en-US" dirty="0" smtClean="0"/>
              <a:t>Different</a:t>
            </a:r>
            <a:r>
              <a:rPr lang="en-US" baseline="0" dirty="0" smtClean="0"/>
              <a:t> inflected forms of a single lemma – form paradigms</a:t>
            </a:r>
            <a:r>
              <a:rPr lang="is-IS" baseline="0" dirty="0" smtClean="0"/>
              <a:t>…</a:t>
            </a:r>
          </a:p>
          <a:p>
            <a:r>
              <a:rPr lang="is-IS" baseline="0" dirty="0" smtClean="0"/>
              <a:t>You can see that in many cases, SLOTS in a paradigm are formally related, sharing a significant amount of phonological content</a:t>
            </a:r>
            <a:endParaRPr lang="en-US" baseline="0" dirty="0" smtClean="0"/>
          </a:p>
          <a:p>
            <a:r>
              <a:rPr lang="en-US" baseline="0" dirty="0" smtClean="0"/>
              <a:t>Each of these forms fits into a paradigm SLOT, corresponding to some set of morphological features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94FA6B1-492E-824D-BECC-D151DA80286B}" type="slidenum">
              <a:rPr lang="en-US" smtClean="0"/>
              <a:t>4</a:t>
            </a:fld>
            <a:endParaRPr lang="en-US"/>
          </a:p>
        </p:txBody>
      </p:sp>
    </p:spTree>
    <p:extLst>
      <p:ext uri="{BB962C8B-B14F-4D97-AF65-F5344CB8AC3E}">
        <p14:creationId xmlns:p14="http://schemas.microsoft.com/office/powerpoint/2010/main" val="138878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German lemma brachen</a:t>
            </a:r>
          </a:p>
          <a:p>
            <a:r>
              <a:rPr lang="en-US" dirty="0" smtClean="0"/>
              <a:t>Different</a:t>
            </a:r>
            <a:r>
              <a:rPr lang="en-US" baseline="0" dirty="0" smtClean="0"/>
              <a:t> inflected forms of a single lemma – form paradigms</a:t>
            </a:r>
            <a:r>
              <a:rPr lang="is-IS" baseline="0" dirty="0" smtClean="0"/>
              <a:t>…</a:t>
            </a:r>
          </a:p>
          <a:p>
            <a:r>
              <a:rPr lang="is-IS" baseline="0" dirty="0" smtClean="0"/>
              <a:t>You can see that in many cases, SLOTS in a paradigm are formally related, sharing a significant amount of phonological content</a:t>
            </a:r>
            <a:endParaRPr lang="en-US" baseline="0" dirty="0" smtClean="0"/>
          </a:p>
          <a:p>
            <a:r>
              <a:rPr lang="en-US" baseline="0" dirty="0" smtClean="0"/>
              <a:t>Each of these forms fits into a paradigm SLOT, corresponding to some set of morphological features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94FA6B1-492E-824D-BECC-D151DA80286B}" type="slidenum">
              <a:rPr lang="en-US" smtClean="0"/>
              <a:t>5</a:t>
            </a:fld>
            <a:endParaRPr lang="en-US"/>
          </a:p>
        </p:txBody>
      </p:sp>
    </p:spTree>
    <p:extLst>
      <p:ext uri="{BB962C8B-B14F-4D97-AF65-F5344CB8AC3E}">
        <p14:creationId xmlns:p14="http://schemas.microsoft.com/office/powerpoint/2010/main" val="943354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concerned</a:t>
            </a:r>
            <a:r>
              <a:rPr lang="en-US" baseline="0" dirty="0"/>
              <a:t> with the following problem: if we observe some of the slots in a paradigm, but not all, how can we recover all the rest? </a:t>
            </a:r>
            <a:endParaRPr lang="en-US" dirty="0"/>
          </a:p>
        </p:txBody>
      </p:sp>
      <p:sp>
        <p:nvSpPr>
          <p:cNvPr id="4" name="Slide Number Placeholder 3"/>
          <p:cNvSpPr>
            <a:spLocks noGrp="1"/>
          </p:cNvSpPr>
          <p:nvPr>
            <p:ph type="sldNum" sz="quarter" idx="10"/>
          </p:nvPr>
        </p:nvSpPr>
        <p:spPr/>
        <p:txBody>
          <a:bodyPr/>
          <a:lstStyle/>
          <a:p>
            <a:fld id="{094FA6B1-492E-824D-BECC-D151DA80286B}" type="slidenum">
              <a:rPr lang="en-US" smtClean="0"/>
              <a:t>6</a:t>
            </a:fld>
            <a:endParaRPr lang="en-US"/>
          </a:p>
        </p:txBody>
      </p:sp>
    </p:spTree>
    <p:extLst>
      <p:ext uri="{BB962C8B-B14F-4D97-AF65-F5344CB8AC3E}">
        <p14:creationId xmlns:p14="http://schemas.microsoft.com/office/powerpoint/2010/main" val="113089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Why do this?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many of the world’s languages a</a:t>
            </a:r>
            <a:r>
              <a:rPr lang="en-US" baseline="0" dirty="0" smtClean="0"/>
              <a:t> given lemma (or citation form) can have hundreds of forms. This creates serious sparsity issues for various NLP applications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that morphological generation can help to alleviate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Recently – knowledge of morphogy has been shown useful for various downstream tasks</a:t>
            </a:r>
            <a:endParaRPr lang="en-US" dirty="0"/>
          </a:p>
          <a:p>
            <a:endParaRPr lang="en-US" baseline="0" dirty="0"/>
          </a:p>
        </p:txBody>
      </p:sp>
      <p:sp>
        <p:nvSpPr>
          <p:cNvPr id="4" name="Slide Number Placeholder 3"/>
          <p:cNvSpPr>
            <a:spLocks noGrp="1"/>
          </p:cNvSpPr>
          <p:nvPr>
            <p:ph type="sldNum" sz="quarter" idx="10"/>
          </p:nvPr>
        </p:nvSpPr>
        <p:spPr/>
        <p:txBody>
          <a:bodyPr/>
          <a:lstStyle/>
          <a:p>
            <a:fld id="{094FA6B1-492E-824D-BECC-D151DA80286B}" type="slidenum">
              <a:rPr lang="en-US" smtClean="0"/>
              <a:t>7</a:t>
            </a:fld>
            <a:endParaRPr lang="en-US"/>
          </a:p>
        </p:txBody>
      </p:sp>
    </p:spTree>
    <p:extLst>
      <p:ext uri="{BB962C8B-B14F-4D97-AF65-F5344CB8AC3E}">
        <p14:creationId xmlns:p14="http://schemas.microsoft.com/office/powerpoint/2010/main" val="35788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most of the community is focusing on modeling individual relationships between pairs of paradigm slots</a:t>
            </a:r>
          </a:p>
          <a:p>
            <a:r>
              <a:rPr lang="en-US" baseline="0" dirty="0"/>
              <a:t>usually the concern is mapping a lemma form to some other paradigm slot</a:t>
            </a:r>
          </a:p>
          <a:p>
            <a:r>
              <a:rPr lang="en-US" baseline="0" dirty="0"/>
              <a:t>this is a sequence-2-sequence problem and is very similar, for example, to neural machine translation, and can be solved by many of the same tools</a:t>
            </a:r>
          </a:p>
          <a:p>
            <a:r>
              <a:rPr lang="en-US" baseline="0" dirty="0"/>
              <a:t>Instead, we focus on a different setting, where we want to jointly recover ALL the missing forms in a paradigm, given all the forms we have observed. This allows us to combine information from multiple cells to reconstruct the missing forms!</a:t>
            </a:r>
          </a:p>
        </p:txBody>
      </p:sp>
      <p:sp>
        <p:nvSpPr>
          <p:cNvPr id="4" name="Slide Number Placeholder 3"/>
          <p:cNvSpPr>
            <a:spLocks noGrp="1"/>
          </p:cNvSpPr>
          <p:nvPr>
            <p:ph type="sldNum" sz="quarter" idx="10"/>
          </p:nvPr>
        </p:nvSpPr>
        <p:spPr/>
        <p:txBody>
          <a:bodyPr/>
          <a:lstStyle/>
          <a:p>
            <a:fld id="{094FA6B1-492E-824D-BECC-D151DA80286B}" type="slidenum">
              <a:rPr lang="en-US" smtClean="0"/>
              <a:t>8</a:t>
            </a:fld>
            <a:endParaRPr lang="en-US"/>
          </a:p>
        </p:txBody>
      </p:sp>
    </p:spTree>
    <p:extLst>
      <p:ext uri="{BB962C8B-B14F-4D97-AF65-F5344CB8AC3E}">
        <p14:creationId xmlns:p14="http://schemas.microsoft.com/office/powerpoint/2010/main" val="1998930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approach builds</a:t>
            </a:r>
            <a:r>
              <a:rPr lang="en-US" baseline="0"/>
              <a:t> on previous work by Dreyer and Eisner, Cotterrell and Eisner, Andrews, </a:t>
            </a:r>
            <a:endParaRPr lang="en-US" dirty="0"/>
          </a:p>
          <a:p>
            <a:endParaRPr lang="en-US" dirty="0"/>
          </a:p>
          <a:p>
            <a:r>
              <a:rPr lang="en-US" dirty="0"/>
              <a:t>We will</a:t>
            </a:r>
            <a:r>
              <a:rPr lang="en-US" baseline="0" dirty="0"/>
              <a:t> do this joint decoding by modeling joint probability distributions over tuples of multiple strings</a:t>
            </a:r>
          </a:p>
          <a:p>
            <a:r>
              <a:rPr lang="en-US" baseline="0" dirty="0"/>
              <a:t>That is, we built GENERATIVE models over string-valued LATENT variables</a:t>
            </a:r>
          </a:p>
          <a:p>
            <a:r>
              <a:rPr lang="en-US" baseline="0" dirty="0"/>
              <a:t>This allows us to infer the values of those variables – we can ask questions like, </a:t>
            </a:r>
          </a:p>
          <a:p>
            <a:r>
              <a:rPr lang="en-US" baseline="0" dirty="0"/>
              <a:t>if we observe gebracht, what strings could have generated it?</a:t>
            </a:r>
          </a:p>
          <a:p>
            <a:r>
              <a:rPr lang="en-US" baseline="0" dirty="0"/>
              <a:t>In this talk, we will discuss a number of research questions related to this framework</a:t>
            </a:r>
          </a:p>
          <a:p>
            <a:r>
              <a:rPr lang="en-US" baseline="0" dirty="0"/>
              <a:t>how do we parameterize the joint distributions?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94FA6B1-492E-824D-BECC-D151DA80286B}" type="slidenum">
              <a:rPr lang="en-US" smtClean="0"/>
              <a:t>9</a:t>
            </a:fld>
            <a:endParaRPr lang="en-US"/>
          </a:p>
        </p:txBody>
      </p:sp>
    </p:spTree>
    <p:extLst>
      <p:ext uri="{BB962C8B-B14F-4D97-AF65-F5344CB8AC3E}">
        <p14:creationId xmlns:p14="http://schemas.microsoft.com/office/powerpoint/2010/main" val="191891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674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302520"/>
            <a:ext cx="6400800" cy="1752600"/>
          </a:xfrm>
        </p:spPr>
        <p:txBody>
          <a:bodyPr/>
          <a:lstStyle>
            <a:lvl1pPr marL="0" indent="0" algn="ctr">
              <a:buNone/>
              <a:defRPr b="0" i="0">
                <a:solidFill>
                  <a:schemeClr val="accent1"/>
                </a:solidFill>
                <a:latin typeface="Helvetica Neue Light"/>
                <a:cs typeface="Helvetica Neu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F0E36978-910E-4643-AF3C-743FA84274A2}" type="datetimeFigureOut">
              <a:rPr lang="en-US" smtClean="0"/>
              <a:pPr>
                <a:defRPr/>
              </a:pPr>
              <a:t>4/6/17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E925FC2-0549-6E43-A78B-81E28C78D02F}"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1446462" y="3607676"/>
            <a:ext cx="6194090" cy="2572626"/>
          </a:xfrm>
          <a:prstGeom prst="rect">
            <a:avLst/>
          </a:prstGeom>
        </p:spPr>
      </p:pic>
    </p:spTree>
    <p:extLst>
      <p:ext uri="{BB962C8B-B14F-4D97-AF65-F5344CB8AC3E}">
        <p14:creationId xmlns:p14="http://schemas.microsoft.com/office/powerpoint/2010/main" val="404913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B6DBA64-21B8-B347-A9C8-0323641E1E2A}" type="datetimeFigureOut">
              <a:rPr lang="en-US" smtClean="0"/>
              <a:pPr>
                <a:defRPr/>
              </a:pPr>
              <a:t>4/6/17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4C0148-8F41-D247-8546-A86EA31B846A}"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99832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714D3E5-7ED1-474D-A966-E458B66FDDBA}" type="datetimeFigureOut">
              <a:rPr lang="en-US" smtClean="0"/>
              <a:pPr>
                <a:defRPr/>
              </a:pPr>
              <a:t>4/6/17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94E1FFE-23AE-904B-A539-50A8C94D7193}"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54534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4/6/17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844602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4/6/17</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9" name="Picture 8"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419791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4/6/17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3178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A7E07CD-948C-6440-AE85-CE75A2754626}" type="datetimeFigureOut">
              <a:rPr lang="en-US" smtClean="0"/>
              <a:pPr>
                <a:defRPr/>
              </a:pPr>
              <a:t>4/6/17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20350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2E23186D-703A-5B46-BBD8-CBD7D894DC94}" type="datetimeFigureOut">
              <a:rPr lang="en-US" smtClean="0"/>
              <a:pPr>
                <a:defRPr/>
              </a:pPr>
              <a:t>4/6/17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D0D2390-1410-BA46-8722-0F5A6BDEB705}" type="slidenum">
              <a:rPr lang="en-US" smtClean="0"/>
              <a:pPr>
                <a:defRPr/>
              </a:pPr>
              <a:t>‹#›</a:t>
            </a:fld>
            <a:endParaRPr lang="en-US"/>
          </a:p>
        </p:txBody>
      </p:sp>
    </p:spTree>
    <p:extLst>
      <p:ext uri="{BB962C8B-B14F-4D97-AF65-F5344CB8AC3E}">
        <p14:creationId xmlns:p14="http://schemas.microsoft.com/office/powerpoint/2010/main" val="269246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5C6631E-B160-A949-AE9D-7DF1EDDC4D14}" type="datetimeFigureOut">
              <a:rPr lang="en-US" smtClean="0"/>
              <a:pPr>
                <a:defRPr/>
              </a:pPr>
              <a:t>4/6/17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A13D44-7F41-7544-994B-5AE41C38D294}"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1364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E9739DE8-6C63-2A47-8B60-4B80AF2588D9}" type="datetimeFigureOut">
              <a:rPr lang="en-US" smtClean="0"/>
              <a:pPr>
                <a:defRPr/>
              </a:pPr>
              <a:t>4/6/17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AC74EB9-AB52-7644-8162-48E91E5E424D}"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703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9F33BF0C-A9B9-7646-A501-F8D95F063A7A}" type="datetimeFigureOut">
              <a:rPr lang="en-US" smtClean="0"/>
              <a:pPr>
                <a:defRPr/>
              </a:pPr>
              <a:t>4/6/17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DAA3E00-4D5C-C74E-9C55-72F1C3B9E2FD}"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851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9950D63-F08A-8747-B8BF-60287C60664C}" type="datetimeFigureOut">
              <a:rPr lang="en-US" smtClean="0"/>
              <a:pPr>
                <a:defRPr/>
              </a:pPr>
              <a:t>4/6/17</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2FACDA1-45D0-4146-AE69-40AAC188E9A0}" type="slidenum">
              <a:rPr lang="en-US" smtClean="0"/>
              <a:pPr>
                <a:defRPr/>
              </a:pPr>
              <a:t>‹#›</a:t>
            </a:fld>
            <a:endParaRPr lang="en-US"/>
          </a:p>
        </p:txBody>
      </p:sp>
      <p:pic>
        <p:nvPicPr>
          <p:cNvPr id="5" name="Picture 4"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53068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D232CAF-D96D-6E4C-B725-FB4623C5BBC1}" type="datetimeFigureOut">
              <a:rPr lang="en-US" smtClean="0"/>
              <a:pPr>
                <a:defRPr/>
              </a:pPr>
              <a:t>4/6/17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D2EE75-9451-C64D-B270-07D48A9FE64C}"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0213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6D730790-E48F-B348-82B3-7D921817019A}" type="datetimeFigureOut">
              <a:rPr lang="en-US" smtClean="0"/>
              <a:pPr>
                <a:defRPr/>
              </a:pPr>
              <a:t>4/6/17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72B3EAD-C379-2348-AD7D-B5E1C3E03999}"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112595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A340250-65DF-E048-81AB-AB7257A4D743}" type="datetimeFigureOut">
              <a:rPr lang="en-US" smtClean="0"/>
              <a:pPr>
                <a:defRPr/>
              </a:pPr>
              <a:t>4/6/17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F53020E-5E33-B446-8494-584D4EE020B3}" type="slidenum">
              <a:rPr lang="en-US" smtClean="0"/>
              <a:pPr>
                <a:defRPr/>
              </a:pPr>
              <a:t>‹#›</a:t>
            </a:fld>
            <a:endParaRPr lang="en-US"/>
          </a:p>
        </p:txBody>
      </p:sp>
    </p:spTree>
    <p:extLst>
      <p:ext uri="{BB962C8B-B14F-4D97-AF65-F5344CB8AC3E}">
        <p14:creationId xmlns:p14="http://schemas.microsoft.com/office/powerpoint/2010/main" val="312844827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txStyles>
    <p:title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emf"/></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aclweb.org/anthology/E17-212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031" y="546745"/>
            <a:ext cx="8912179" cy="1470025"/>
          </a:xfrm>
        </p:spPr>
        <p:txBody>
          <a:bodyPr>
            <a:normAutofit fontScale="90000"/>
          </a:bodyPr>
          <a:lstStyle/>
          <a:p>
            <a:r>
              <a:rPr lang="en-US" sz="4000" dirty="0" smtClean="0"/>
              <a:t>Neural Graphical Models over Strings for Principal Parts Morphological Paradigm Completion</a:t>
            </a:r>
            <a:endParaRPr lang="en-US" sz="4000" dirty="0"/>
          </a:p>
        </p:txBody>
      </p:sp>
      <p:sp>
        <p:nvSpPr>
          <p:cNvPr id="4" name="Subtitle 2"/>
          <p:cNvSpPr txBox="1">
            <a:spLocks/>
          </p:cNvSpPr>
          <p:nvPr/>
        </p:nvSpPr>
        <p:spPr>
          <a:xfrm>
            <a:off x="1023870" y="2467799"/>
            <a:ext cx="7038304" cy="639463"/>
          </a:xfrm>
          <a:prstGeom prst="rect">
            <a:avLst/>
          </a:prstGeom>
        </p:spPr>
        <p:txBody>
          <a:bodyPr vert="horz" lIns="91440" tIns="45720" rIns="91440" bIns="45720" rtlCol="0">
            <a:normAutofit fontScale="70000" lnSpcReduction="20000"/>
          </a:bodyPr>
          <a:lstStyle>
            <a:lvl1pPr marL="0" indent="0" algn="ctr" defTabSz="457200" rtl="0" eaLnBrk="1" latinLnBrk="0" hangingPunct="1">
              <a:spcBef>
                <a:spcPct val="20000"/>
              </a:spcBef>
              <a:buFont typeface="Arial"/>
              <a:buNone/>
              <a:defRPr sz="3200" b="0" i="0" kern="1200">
                <a:solidFill>
                  <a:schemeClr val="accent1"/>
                </a:solidFill>
                <a:latin typeface="Helvetica Neue Light"/>
                <a:ea typeface="+mn-ea"/>
                <a:cs typeface="Helvetica Neue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pPr>
            <a:r>
              <a:rPr lang="en-US" dirty="0"/>
              <a:t>Ryan Cotterell, John Sylak-Glassman, and Christo Kirov</a:t>
            </a:r>
          </a:p>
        </p:txBody>
      </p:sp>
    </p:spTree>
    <p:extLst>
      <p:ext uri="{BB962C8B-B14F-4D97-AF65-F5344CB8AC3E}">
        <p14:creationId xmlns:p14="http://schemas.microsoft.com/office/powerpoint/2010/main" val="767100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22" y="2394986"/>
            <a:ext cx="8229600" cy="1143000"/>
          </a:xfrm>
        </p:spPr>
        <p:txBody>
          <a:bodyPr>
            <a:normAutofit fontScale="90000"/>
          </a:bodyPr>
          <a:lstStyle/>
          <a:p>
            <a:r>
              <a:rPr lang="en-US" dirty="0" smtClean="0"/>
              <a:t>The Formalism </a:t>
            </a:r>
            <a:r>
              <a:rPr lang="en-US" dirty="0"/>
              <a:t>–</a:t>
            </a:r>
            <a:r>
              <a:rPr lang="en-US" dirty="0" smtClean="0"/>
              <a:t> Graphical Models over Strings</a:t>
            </a:r>
            <a:endParaRPr lang="en-US" dirty="0"/>
          </a:p>
        </p:txBody>
      </p:sp>
    </p:spTree>
    <p:extLst>
      <p:ext uri="{BB962C8B-B14F-4D97-AF65-F5344CB8AC3E}">
        <p14:creationId xmlns:p14="http://schemas.microsoft.com/office/powerpoint/2010/main" val="1481532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Factor Graph Notation</a:t>
            </a:r>
            <a:endParaRPr lang="en-US" dirty="0"/>
          </a:p>
        </p:txBody>
      </p:sp>
      <p:sp>
        <p:nvSpPr>
          <p:cNvPr id="5" name="Oval 4"/>
          <p:cNvSpPr/>
          <p:nvPr/>
        </p:nvSpPr>
        <p:spPr>
          <a:xfrm>
            <a:off x="2067339" y="3367482"/>
            <a:ext cx="675861" cy="564811"/>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n w="0"/>
                <a:solidFill>
                  <a:schemeClr val="tx1"/>
                </a:solidFill>
                <a:effectLst>
                  <a:outerShdw blurRad="38100" dist="19050" dir="2700000" algn="tl" rotWithShape="0">
                    <a:schemeClr val="dk1">
                      <a:alpha val="40000"/>
                    </a:schemeClr>
                  </a:outerShdw>
                </a:effectLst>
              </a:rPr>
              <a:t>A</a:t>
            </a:r>
          </a:p>
        </p:txBody>
      </p:sp>
      <p:sp>
        <p:nvSpPr>
          <p:cNvPr id="6" name="Oval 5"/>
          <p:cNvSpPr/>
          <p:nvPr/>
        </p:nvSpPr>
        <p:spPr>
          <a:xfrm>
            <a:off x="3518453" y="3367482"/>
            <a:ext cx="675861" cy="564811"/>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smtClean="0">
                <a:ln w="0"/>
                <a:solidFill>
                  <a:schemeClr val="tx1"/>
                </a:solidFill>
                <a:effectLst>
                  <a:outerShdw blurRad="38100" dist="19050" dir="2700000" algn="tl" rotWithShape="0">
                    <a:schemeClr val="dk1">
                      <a:alpha val="40000"/>
                    </a:schemeClr>
                  </a:outerShdw>
                </a:effectLst>
              </a:rPr>
              <a:t>B</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7" name="Oval 6"/>
          <p:cNvSpPr/>
          <p:nvPr/>
        </p:nvSpPr>
        <p:spPr>
          <a:xfrm>
            <a:off x="3994910" y="4326112"/>
            <a:ext cx="675861" cy="564811"/>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n w="0"/>
                <a:solidFill>
                  <a:schemeClr val="tx1"/>
                </a:solidFill>
                <a:effectLst>
                  <a:outerShdw blurRad="38100" dist="19050" dir="2700000" algn="tl" rotWithShape="0">
                    <a:schemeClr val="dk1">
                      <a:alpha val="40000"/>
                    </a:schemeClr>
                  </a:outerShdw>
                </a:effectLst>
              </a:rPr>
              <a:t>D</a:t>
            </a:r>
          </a:p>
        </p:txBody>
      </p:sp>
      <p:sp>
        <p:nvSpPr>
          <p:cNvPr id="8" name="Oval 7"/>
          <p:cNvSpPr/>
          <p:nvPr/>
        </p:nvSpPr>
        <p:spPr>
          <a:xfrm>
            <a:off x="3220278" y="5194072"/>
            <a:ext cx="675861" cy="564811"/>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n w="0"/>
                <a:solidFill>
                  <a:schemeClr val="tx1"/>
                </a:solidFill>
                <a:effectLst>
                  <a:outerShdw blurRad="38100" dist="19050" dir="2700000" algn="tl" rotWithShape="0">
                    <a:schemeClr val="dk1">
                      <a:alpha val="40000"/>
                    </a:schemeClr>
                  </a:outerShdw>
                </a:effectLst>
              </a:rPr>
              <a:t>E</a:t>
            </a:r>
          </a:p>
        </p:txBody>
      </p:sp>
      <p:cxnSp>
        <p:nvCxnSpPr>
          <p:cNvPr id="9" name="Straight Connector 8"/>
          <p:cNvCxnSpPr/>
          <p:nvPr/>
        </p:nvCxnSpPr>
        <p:spPr>
          <a:xfrm>
            <a:off x="2517915" y="3932293"/>
            <a:ext cx="500269" cy="2824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405270" y="4352559"/>
            <a:ext cx="675861" cy="564811"/>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n w="0"/>
                <a:solidFill>
                  <a:schemeClr val="tx1"/>
                </a:solidFill>
                <a:effectLst>
                  <a:outerShdw blurRad="38100" dist="19050" dir="2700000" algn="tl" rotWithShape="0">
                    <a:schemeClr val="dk1">
                      <a:alpha val="40000"/>
                    </a:schemeClr>
                  </a:outerShdw>
                </a:effectLst>
              </a:rPr>
              <a:t>C</a:t>
            </a:r>
          </a:p>
        </p:txBody>
      </p:sp>
      <p:cxnSp>
        <p:nvCxnSpPr>
          <p:cNvPr id="11" name="Straight Connector 10"/>
          <p:cNvCxnSpPr>
            <a:stCxn id="8" idx="0"/>
          </p:cNvCxnSpPr>
          <p:nvPr/>
        </p:nvCxnSpPr>
        <p:spPr>
          <a:xfrm flipH="1" flipV="1">
            <a:off x="3219657" y="4348798"/>
            <a:ext cx="338552" cy="84527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12" idx="0"/>
          </p:cNvCxnSpPr>
          <p:nvPr/>
        </p:nvCxnSpPr>
        <p:spPr>
          <a:xfrm>
            <a:off x="3994910" y="3932293"/>
            <a:ext cx="239160" cy="4202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6" idx="3"/>
          </p:cNvCxnSpPr>
          <p:nvPr/>
        </p:nvCxnSpPr>
        <p:spPr>
          <a:xfrm flipV="1">
            <a:off x="3219657" y="3849578"/>
            <a:ext cx="397774" cy="3594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3"/>
          <a:stretch>
            <a:fillRect/>
          </a:stretch>
        </p:blipFill>
        <p:spPr>
          <a:xfrm>
            <a:off x="457200" y="3958858"/>
            <a:ext cx="1484284" cy="779878"/>
          </a:xfrm>
          <a:prstGeom prst="rect">
            <a:avLst/>
          </a:prstGeom>
        </p:spPr>
      </p:pic>
      <p:cxnSp>
        <p:nvCxnSpPr>
          <p:cNvPr id="438" name="Straight Connector 437"/>
          <p:cNvCxnSpPr>
            <a:stCxn id="10" idx="7"/>
          </p:cNvCxnSpPr>
          <p:nvPr/>
        </p:nvCxnSpPr>
        <p:spPr>
          <a:xfrm flipV="1">
            <a:off x="2982153" y="4249541"/>
            <a:ext cx="173727" cy="1857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1" name="Rectangle 440"/>
          <p:cNvSpPr/>
          <p:nvPr/>
        </p:nvSpPr>
        <p:spPr>
          <a:xfrm rot="5400000">
            <a:off x="3037693" y="4144147"/>
            <a:ext cx="218496" cy="257514"/>
          </a:xfrm>
          <a:prstGeom prst="rect">
            <a:avLst/>
          </a:prstGeom>
          <a:solidFill>
            <a:schemeClr val="tx1"/>
          </a:solidFill>
          <a:ln>
            <a:noFill/>
          </a:ln>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Rectangle 441"/>
          <p:cNvSpPr/>
          <p:nvPr/>
        </p:nvSpPr>
        <p:spPr>
          <a:xfrm rot="5400000">
            <a:off x="3984640" y="4013669"/>
            <a:ext cx="218496" cy="257514"/>
          </a:xfrm>
          <a:prstGeom prst="rect">
            <a:avLst/>
          </a:prstGeom>
          <a:solidFill>
            <a:schemeClr val="tx1"/>
          </a:solidFill>
          <a:ln>
            <a:noFill/>
          </a:ln>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3" name="Picture 442"/>
          <p:cNvPicPr>
            <a:picLocks noChangeAspect="1"/>
          </p:cNvPicPr>
          <p:nvPr/>
        </p:nvPicPr>
        <p:blipFill>
          <a:blip r:embed="rId4"/>
          <a:stretch>
            <a:fillRect/>
          </a:stretch>
        </p:blipFill>
        <p:spPr>
          <a:xfrm>
            <a:off x="2405269" y="1662173"/>
            <a:ext cx="5778500" cy="1270000"/>
          </a:xfrm>
          <a:prstGeom prst="rect">
            <a:avLst/>
          </a:prstGeom>
        </p:spPr>
      </p:pic>
      <p:pic>
        <p:nvPicPr>
          <p:cNvPr id="444" name="Picture 443"/>
          <p:cNvPicPr>
            <a:picLocks noChangeAspect="1"/>
          </p:cNvPicPr>
          <p:nvPr/>
        </p:nvPicPr>
        <p:blipFill>
          <a:blip r:embed="rId5"/>
          <a:stretch>
            <a:fillRect/>
          </a:stretch>
        </p:blipFill>
        <p:spPr>
          <a:xfrm>
            <a:off x="5495253" y="3790304"/>
            <a:ext cx="2902365" cy="644970"/>
          </a:xfrm>
          <a:prstGeom prst="rect">
            <a:avLst/>
          </a:prstGeom>
        </p:spPr>
      </p:pic>
    </p:spTree>
    <p:extLst>
      <p:ext uri="{BB962C8B-B14F-4D97-AF65-F5344CB8AC3E}">
        <p14:creationId xmlns:p14="http://schemas.microsoft.com/office/powerpoint/2010/main" val="106433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441" grpId="0" animBg="1"/>
      <p:bldP spid="4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9570" name="Picture 2" descr="2011-0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AD46D94E-5029-4D3C-BD45-99C0389A0384}" type="slidenum">
              <a:rPr lang="en-US" smtClean="0">
                <a:solidFill>
                  <a:srgbClr val="000000"/>
                </a:solidFill>
              </a:rPr>
              <a:pPr/>
              <a:t>12</a:t>
            </a:fld>
            <a:endParaRPr lang="en-US">
              <a:solidFill>
                <a:srgbClr val="000000"/>
              </a:solidFill>
            </a:endParaRPr>
          </a:p>
        </p:txBody>
      </p:sp>
      <p:sp>
        <p:nvSpPr>
          <p:cNvPr id="4" name="Title 1"/>
          <p:cNvSpPr txBox="1">
            <a:spLocks/>
          </p:cNvSpPr>
          <p:nvPr/>
        </p:nvSpPr>
        <p:spPr>
          <a:xfrm>
            <a:off x="0" y="0"/>
            <a:ext cx="9144000" cy="1126435"/>
          </a:xfrm>
          <a:prstGeom prst="rect">
            <a:avLst/>
          </a:prstGeom>
          <a:solidFill>
            <a:schemeClr val="bg1"/>
          </a:solidFill>
        </p:spPr>
        <p:txBody>
          <a:bodyPr>
            <a:normAutofit/>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Example Factor Graph</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65" y="6268599"/>
            <a:ext cx="2444608" cy="568136"/>
          </a:xfrm>
          <a:prstGeom prst="rect">
            <a:avLst/>
          </a:prstGeom>
        </p:spPr>
      </p:pic>
    </p:spTree>
    <p:extLst>
      <p:ext uri="{BB962C8B-B14F-4D97-AF65-F5344CB8AC3E}">
        <p14:creationId xmlns:p14="http://schemas.microsoft.com/office/powerpoint/2010/main" val="1984512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5714" name="Picture 2" descr="2011-0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AD46D94E-5029-4D3C-BD45-99C0389A0384}" type="slidenum">
              <a:rPr lang="en-US" smtClean="0">
                <a:solidFill>
                  <a:srgbClr val="000000"/>
                </a:solidFill>
              </a:rPr>
              <a:pPr/>
              <a:t>13</a:t>
            </a:fld>
            <a:endParaRPr lang="en-US">
              <a:solidFill>
                <a:srgbClr val="000000"/>
              </a:solidFill>
            </a:endParaRPr>
          </a:p>
        </p:txBody>
      </p:sp>
      <p:sp>
        <p:nvSpPr>
          <p:cNvPr id="4" name="Title 1"/>
          <p:cNvSpPr txBox="1">
            <a:spLocks/>
          </p:cNvSpPr>
          <p:nvPr/>
        </p:nvSpPr>
        <p:spPr>
          <a:xfrm>
            <a:off x="0" y="0"/>
            <a:ext cx="9144000" cy="1126435"/>
          </a:xfrm>
          <a:prstGeom prst="rect">
            <a:avLst/>
          </a:prstGeom>
          <a:solidFill>
            <a:schemeClr val="bg1"/>
          </a:solidFill>
        </p:spPr>
        <p:txBody>
          <a:bodyPr>
            <a:normAutofit/>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Example Factor Graph</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65" y="6268599"/>
            <a:ext cx="2444608" cy="568136"/>
          </a:xfrm>
          <a:prstGeom prst="rect">
            <a:avLst/>
          </a:prstGeom>
        </p:spPr>
      </p:pic>
    </p:spTree>
    <p:extLst>
      <p:ext uri="{BB962C8B-B14F-4D97-AF65-F5344CB8AC3E}">
        <p14:creationId xmlns:p14="http://schemas.microsoft.com/office/powerpoint/2010/main" val="1757704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394986"/>
            <a:ext cx="9362941" cy="1143000"/>
          </a:xfrm>
        </p:spPr>
        <p:txBody>
          <a:bodyPr>
            <a:normAutofit/>
          </a:bodyPr>
          <a:lstStyle/>
          <a:p>
            <a:r>
              <a:rPr lang="en-US" dirty="0" smtClean="0"/>
              <a:t>Inference through Message Passing</a:t>
            </a:r>
            <a:endParaRPr lang="en-US" dirty="0"/>
          </a:p>
        </p:txBody>
      </p:sp>
    </p:spTree>
    <p:extLst>
      <p:ext uri="{BB962C8B-B14F-4D97-AF65-F5344CB8AC3E}">
        <p14:creationId xmlns:p14="http://schemas.microsoft.com/office/powerpoint/2010/main" val="212849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1314" name="Picture 2" descr="2011-0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AD46D94E-5029-4D3C-BD45-99C0389A0384}" type="slidenum">
              <a:rPr lang="en-US" smtClean="0">
                <a:solidFill>
                  <a:srgbClr val="000000"/>
                </a:solidFill>
              </a:rPr>
              <a:pPr/>
              <a:t>15</a:t>
            </a:fld>
            <a:endParaRPr lang="en-US">
              <a:solidFill>
                <a:srgbClr val="000000"/>
              </a:solidFill>
            </a:endParaRPr>
          </a:p>
        </p:txBody>
      </p:sp>
      <p:sp>
        <p:nvSpPr>
          <p:cNvPr id="4" name="Title 1"/>
          <p:cNvSpPr txBox="1">
            <a:spLocks/>
          </p:cNvSpPr>
          <p:nvPr/>
        </p:nvSpPr>
        <p:spPr>
          <a:xfrm>
            <a:off x="0" y="-12526"/>
            <a:ext cx="9144000" cy="1138961"/>
          </a:xfrm>
          <a:prstGeom prst="rect">
            <a:avLst/>
          </a:prstGeom>
          <a:solidFill>
            <a:schemeClr val="bg1"/>
          </a:solidFill>
        </p:spPr>
        <p:txBody>
          <a:bodyPr>
            <a:normAutofit/>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Inference: Belief Propagation</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65" y="6268599"/>
            <a:ext cx="2444608" cy="568136"/>
          </a:xfrm>
          <a:prstGeom prst="rect">
            <a:avLst/>
          </a:prstGeom>
        </p:spPr>
      </p:pic>
    </p:spTree>
    <p:extLst>
      <p:ext uri="{BB962C8B-B14F-4D97-AF65-F5344CB8AC3E}">
        <p14:creationId xmlns:p14="http://schemas.microsoft.com/office/powerpoint/2010/main" val="1365502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62" name="Picture 2" descr="2011-0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AD46D94E-5029-4D3C-BD45-99C0389A0384}" type="slidenum">
              <a:rPr lang="en-US" smtClean="0">
                <a:solidFill>
                  <a:srgbClr val="000000"/>
                </a:solidFill>
              </a:rPr>
              <a:pPr/>
              <a:t>16</a:t>
            </a:fld>
            <a:endParaRPr lang="en-US">
              <a:solidFill>
                <a:srgbClr val="000000"/>
              </a:solidFill>
            </a:endParaRPr>
          </a:p>
        </p:txBody>
      </p:sp>
      <p:sp>
        <p:nvSpPr>
          <p:cNvPr id="4" name="Title 1"/>
          <p:cNvSpPr txBox="1">
            <a:spLocks/>
          </p:cNvSpPr>
          <p:nvPr/>
        </p:nvSpPr>
        <p:spPr>
          <a:xfrm>
            <a:off x="0" y="-12526"/>
            <a:ext cx="9144000" cy="1138961"/>
          </a:xfrm>
          <a:prstGeom prst="rect">
            <a:avLst/>
          </a:prstGeom>
          <a:solidFill>
            <a:schemeClr val="bg1"/>
          </a:solidFill>
        </p:spPr>
        <p:txBody>
          <a:bodyPr>
            <a:normAutofit/>
          </a:bodyPr>
          <a:lst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a:lstStyle>
          <a:p>
            <a:pPr fontAlgn="auto">
              <a:spcAft>
                <a:spcPts val="0"/>
              </a:spcAft>
            </a:pPr>
            <a:r>
              <a:rPr lang="en-US" dirty="0" smtClean="0"/>
              <a:t>Inference: Belief Propagation</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65" y="6268599"/>
            <a:ext cx="2444608" cy="568136"/>
          </a:xfrm>
          <a:prstGeom prst="rect">
            <a:avLst/>
          </a:prstGeom>
        </p:spPr>
      </p:pic>
    </p:spTree>
    <p:extLst>
      <p:ext uri="{BB962C8B-B14F-4D97-AF65-F5344CB8AC3E}">
        <p14:creationId xmlns:p14="http://schemas.microsoft.com/office/powerpoint/2010/main" val="1338893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394986"/>
            <a:ext cx="9362941" cy="1143000"/>
          </a:xfrm>
        </p:spPr>
        <p:txBody>
          <a:bodyPr>
            <a:normAutofit/>
          </a:bodyPr>
          <a:lstStyle/>
          <a:p>
            <a:r>
              <a:rPr lang="en-US" dirty="0" smtClean="0"/>
              <a:t>Paradigm Graphs</a:t>
            </a:r>
            <a:endParaRPr lang="en-US" dirty="0"/>
          </a:p>
        </p:txBody>
      </p:sp>
    </p:spTree>
    <p:extLst>
      <p:ext uri="{BB962C8B-B14F-4D97-AF65-F5344CB8AC3E}">
        <p14:creationId xmlns:p14="http://schemas.microsoft.com/office/powerpoint/2010/main" val="531762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Morphological Paradigm</a:t>
            </a:r>
            <a:r>
              <a:rPr lang="en-US" smtClean="0"/>
              <a:t>: Spanish Verbs</a:t>
            </a:r>
            <a:endParaRPr lang="en-US" dirty="0"/>
          </a:p>
        </p:txBody>
      </p:sp>
      <p:sp>
        <p:nvSpPr>
          <p:cNvPr id="3" name="Content Placeholder 2"/>
          <p:cNvSpPr>
            <a:spLocks noGrp="1"/>
          </p:cNvSpPr>
          <p:nvPr>
            <p:ph idx="1"/>
          </p:nvPr>
        </p:nvSpPr>
        <p:spPr>
          <a:xfrm>
            <a:off x="704022" y="3379862"/>
            <a:ext cx="8229600" cy="4525963"/>
          </a:xfrm>
        </p:spPr>
        <p:txBody>
          <a:bodyPr/>
          <a:lstStyle/>
          <a:p>
            <a:endParaRPr lang="en-US" dirty="0"/>
          </a:p>
          <a:p>
            <a:endParaRPr lang="en-US" dirty="0" smtClean="0"/>
          </a:p>
          <a:p>
            <a:endParaRPr lang="en-US" dirty="0"/>
          </a:p>
          <a:p>
            <a:endParaRPr lang="en-US" dirty="0" smtClean="0"/>
          </a:p>
        </p:txBody>
      </p:sp>
      <p:sp>
        <p:nvSpPr>
          <p:cNvPr id="4" name="Oval 3"/>
          <p:cNvSpPr/>
          <p:nvPr/>
        </p:nvSpPr>
        <p:spPr>
          <a:xfrm>
            <a:off x="4511726" y="1486554"/>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poner</a:t>
            </a:r>
            <a:endParaRPr lang="en-US" sz="2500" dirty="0" smtClean="0">
              <a:ln w="0"/>
              <a:solidFill>
                <a:schemeClr val="tx1"/>
              </a:solidFill>
              <a:effectLst>
                <a:outerShdw blurRad="38100" dist="19050" dir="2700000" algn="tl" rotWithShape="0">
                  <a:schemeClr val="dk1">
                    <a:alpha val="40000"/>
                  </a:schemeClr>
                </a:outerShdw>
              </a:effectLst>
            </a:endParaRPr>
          </a:p>
        </p:txBody>
      </p:sp>
      <p:cxnSp>
        <p:nvCxnSpPr>
          <p:cNvPr id="8" name="Straight Arrow Connector 7"/>
          <p:cNvCxnSpPr>
            <a:stCxn id="4" idx="2"/>
            <a:endCxn id="11" idx="6"/>
          </p:cNvCxnSpPr>
          <p:nvPr/>
        </p:nvCxnSpPr>
        <p:spPr>
          <a:xfrm flipH="1">
            <a:off x="2914019" y="1955178"/>
            <a:ext cx="1597707" cy="662120"/>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6174975" y="3753125"/>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pondría</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1" name="Oval 10"/>
          <p:cNvSpPr/>
          <p:nvPr/>
        </p:nvSpPr>
        <p:spPr>
          <a:xfrm>
            <a:off x="1032209" y="2148674"/>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puso</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2" name="Oval 11"/>
          <p:cNvSpPr/>
          <p:nvPr/>
        </p:nvSpPr>
        <p:spPr>
          <a:xfrm>
            <a:off x="2191675" y="4675856"/>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pusieron</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20" name="Oval 19"/>
          <p:cNvSpPr/>
          <p:nvPr/>
        </p:nvSpPr>
        <p:spPr>
          <a:xfrm>
            <a:off x="6393536" y="2373698"/>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n w="0"/>
                <a:solidFill>
                  <a:schemeClr val="tx1"/>
                </a:solidFill>
                <a:effectLst>
                  <a:outerShdw blurRad="38100" dist="19050" dir="2700000" algn="tl" rotWithShape="0">
                    <a:schemeClr val="dk1">
                      <a:alpha val="40000"/>
                    </a:schemeClr>
                  </a:outerShdw>
                </a:effectLst>
              </a:rPr>
              <a:t>pongo</a:t>
            </a:r>
          </a:p>
        </p:txBody>
      </p:sp>
      <p:sp>
        <p:nvSpPr>
          <p:cNvPr id="13" name="Oval 12"/>
          <p:cNvSpPr/>
          <p:nvPr/>
        </p:nvSpPr>
        <p:spPr>
          <a:xfrm>
            <a:off x="4511726" y="5144480"/>
            <a:ext cx="2220377"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smtClean="0">
                <a:ln w="0"/>
                <a:solidFill>
                  <a:schemeClr val="tx1"/>
                </a:solidFill>
                <a:effectLst>
                  <a:outerShdw blurRad="38100" dist="19050" dir="2700000" algn="tl" rotWithShape="0">
                    <a:schemeClr val="dk1">
                      <a:alpha val="40000"/>
                    </a:schemeClr>
                  </a:outerShdw>
                </a:effectLst>
              </a:rPr>
              <a:t>pongamos</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23" name="Oval 22"/>
          <p:cNvSpPr/>
          <p:nvPr/>
        </p:nvSpPr>
        <p:spPr>
          <a:xfrm>
            <a:off x="569120" y="3632010"/>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pusimos</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704022" y="1178208"/>
            <a:ext cx="2496196" cy="861774"/>
          </a:xfrm>
          <a:prstGeom prst="rect">
            <a:avLst/>
          </a:prstGeom>
          <a:noFill/>
        </p:spPr>
        <p:txBody>
          <a:bodyPr wrap="none" rtlCol="0">
            <a:spAutoFit/>
          </a:bodyPr>
          <a:lstStyle/>
          <a:p>
            <a:r>
              <a:rPr lang="en-US" sz="5000" dirty="0" smtClean="0">
                <a:latin typeface="Comic Sans MS" charset="0"/>
                <a:ea typeface="Comic Sans MS" charset="0"/>
                <a:cs typeface="Comic Sans MS" charset="0"/>
              </a:rPr>
              <a:t>”to put”</a:t>
            </a:r>
            <a:endParaRPr lang="en-US" sz="5000" dirty="0">
              <a:latin typeface="Comic Sans MS" charset="0"/>
              <a:ea typeface="Comic Sans MS" charset="0"/>
              <a:cs typeface="Comic Sans MS" charset="0"/>
            </a:endParaRPr>
          </a:p>
        </p:txBody>
      </p:sp>
      <p:cxnSp>
        <p:nvCxnSpPr>
          <p:cNvPr id="25" name="Straight Arrow Connector 24"/>
          <p:cNvCxnSpPr>
            <a:stCxn id="4" idx="3"/>
            <a:endCxn id="23" idx="6"/>
          </p:cNvCxnSpPr>
          <p:nvPr/>
        </p:nvCxnSpPr>
        <p:spPr>
          <a:xfrm flipH="1">
            <a:off x="2450930" y="2286544"/>
            <a:ext cx="2336381" cy="1814090"/>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6"/>
            <a:endCxn id="20" idx="0"/>
          </p:cNvCxnSpPr>
          <p:nvPr/>
        </p:nvCxnSpPr>
        <p:spPr>
          <a:xfrm>
            <a:off x="6393536" y="1955178"/>
            <a:ext cx="940905" cy="418520"/>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4"/>
            <a:endCxn id="12" idx="0"/>
          </p:cNvCxnSpPr>
          <p:nvPr/>
        </p:nvCxnSpPr>
        <p:spPr>
          <a:xfrm flipH="1">
            <a:off x="3132580" y="2423801"/>
            <a:ext cx="2320051" cy="2252055"/>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4" idx="4"/>
            <a:endCxn id="10" idx="0"/>
          </p:cNvCxnSpPr>
          <p:nvPr/>
        </p:nvCxnSpPr>
        <p:spPr>
          <a:xfrm>
            <a:off x="5452631" y="2423801"/>
            <a:ext cx="1663249" cy="1329324"/>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4" idx="3"/>
            <a:endCxn id="13" idx="0"/>
          </p:cNvCxnSpPr>
          <p:nvPr/>
        </p:nvCxnSpPr>
        <p:spPr>
          <a:xfrm>
            <a:off x="4787311" y="2286544"/>
            <a:ext cx="834604" cy="2857936"/>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0" idx="4"/>
            <a:endCxn id="10" idx="0"/>
          </p:cNvCxnSpPr>
          <p:nvPr/>
        </p:nvCxnSpPr>
        <p:spPr>
          <a:xfrm flipH="1">
            <a:off x="7115880" y="3310945"/>
            <a:ext cx="218561" cy="442180"/>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3" idx="7"/>
            <a:endCxn id="10" idx="4"/>
          </p:cNvCxnSpPr>
          <p:nvPr/>
        </p:nvCxnSpPr>
        <p:spPr>
          <a:xfrm flipV="1">
            <a:off x="6406936" y="4690372"/>
            <a:ext cx="708944" cy="591365"/>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6"/>
            <a:endCxn id="10" idx="2"/>
          </p:cNvCxnSpPr>
          <p:nvPr/>
        </p:nvCxnSpPr>
        <p:spPr>
          <a:xfrm>
            <a:off x="2450930" y="4100634"/>
            <a:ext cx="3724045" cy="121115"/>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1" idx="4"/>
            <a:endCxn id="10" idx="1"/>
          </p:cNvCxnSpPr>
          <p:nvPr/>
        </p:nvCxnSpPr>
        <p:spPr>
          <a:xfrm>
            <a:off x="1973114" y="3085921"/>
            <a:ext cx="4477446" cy="804461"/>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2" idx="6"/>
            <a:endCxn id="13" idx="2"/>
          </p:cNvCxnSpPr>
          <p:nvPr/>
        </p:nvCxnSpPr>
        <p:spPr>
          <a:xfrm>
            <a:off x="4073485" y="5144480"/>
            <a:ext cx="438241" cy="468624"/>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3" idx="4"/>
            <a:endCxn id="12" idx="2"/>
          </p:cNvCxnSpPr>
          <p:nvPr/>
        </p:nvCxnSpPr>
        <p:spPr>
          <a:xfrm>
            <a:off x="1510025" y="4569257"/>
            <a:ext cx="681650" cy="575223"/>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11" idx="4"/>
            <a:endCxn id="23" idx="0"/>
          </p:cNvCxnSpPr>
          <p:nvPr/>
        </p:nvCxnSpPr>
        <p:spPr>
          <a:xfrm flipH="1">
            <a:off x="1510025" y="3085921"/>
            <a:ext cx="463089" cy="546089"/>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2" idx="6"/>
            <a:endCxn id="10" idx="2"/>
          </p:cNvCxnSpPr>
          <p:nvPr/>
        </p:nvCxnSpPr>
        <p:spPr>
          <a:xfrm flipV="1">
            <a:off x="4073485" y="4221749"/>
            <a:ext cx="2101490" cy="922731"/>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1" idx="4"/>
            <a:endCxn id="12" idx="0"/>
          </p:cNvCxnSpPr>
          <p:nvPr/>
        </p:nvCxnSpPr>
        <p:spPr>
          <a:xfrm>
            <a:off x="1973114" y="3085921"/>
            <a:ext cx="1159466" cy="1589935"/>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1" idx="6"/>
            <a:endCxn id="13" idx="1"/>
          </p:cNvCxnSpPr>
          <p:nvPr/>
        </p:nvCxnSpPr>
        <p:spPr>
          <a:xfrm>
            <a:off x="2914019" y="2617298"/>
            <a:ext cx="1922874" cy="2664439"/>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6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20" grpId="0" animBg="1"/>
      <p:bldP spid="13" grpId="0" animBg="1"/>
      <p:bldP spid="23"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Morphological Paradigm</a:t>
            </a:r>
            <a:r>
              <a:rPr lang="en-US" smtClean="0"/>
              <a:t>: Spanish Verbs</a:t>
            </a:r>
            <a:endParaRPr lang="en-US" dirty="0"/>
          </a:p>
        </p:txBody>
      </p:sp>
      <p:sp>
        <p:nvSpPr>
          <p:cNvPr id="3" name="Content Placeholder 2"/>
          <p:cNvSpPr>
            <a:spLocks noGrp="1"/>
          </p:cNvSpPr>
          <p:nvPr>
            <p:ph idx="1"/>
          </p:nvPr>
        </p:nvSpPr>
        <p:spPr>
          <a:xfrm>
            <a:off x="704022" y="3379862"/>
            <a:ext cx="8229600" cy="4525963"/>
          </a:xfrm>
        </p:spPr>
        <p:txBody>
          <a:bodyPr/>
          <a:lstStyle/>
          <a:p>
            <a:endParaRPr lang="en-US" dirty="0"/>
          </a:p>
          <a:p>
            <a:endParaRPr lang="en-US" dirty="0" smtClean="0"/>
          </a:p>
          <a:p>
            <a:endParaRPr lang="en-US" dirty="0"/>
          </a:p>
          <a:p>
            <a:endParaRPr lang="en-US" dirty="0" smtClean="0"/>
          </a:p>
        </p:txBody>
      </p:sp>
      <p:sp>
        <p:nvSpPr>
          <p:cNvPr id="4" name="Oval 3"/>
          <p:cNvSpPr/>
          <p:nvPr/>
        </p:nvSpPr>
        <p:spPr>
          <a:xfrm>
            <a:off x="4511726" y="1486554"/>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poner</a:t>
            </a:r>
            <a:endParaRPr lang="en-US" sz="2500" dirty="0" smtClean="0">
              <a:ln w="0"/>
              <a:solidFill>
                <a:schemeClr val="tx1"/>
              </a:solidFill>
              <a:effectLst>
                <a:outerShdw blurRad="38100" dist="19050" dir="2700000" algn="tl" rotWithShape="0">
                  <a:schemeClr val="dk1">
                    <a:alpha val="40000"/>
                  </a:schemeClr>
                </a:outerShdw>
              </a:effectLst>
            </a:endParaRPr>
          </a:p>
        </p:txBody>
      </p:sp>
      <p:cxnSp>
        <p:nvCxnSpPr>
          <p:cNvPr id="8" name="Straight Arrow Connector 7"/>
          <p:cNvCxnSpPr>
            <a:stCxn id="4" idx="2"/>
            <a:endCxn id="11" idx="6"/>
          </p:cNvCxnSpPr>
          <p:nvPr/>
        </p:nvCxnSpPr>
        <p:spPr>
          <a:xfrm flipH="1">
            <a:off x="2914019" y="1955178"/>
            <a:ext cx="1597707" cy="662120"/>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6174975" y="3753125"/>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pondría</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1" name="Oval 10"/>
          <p:cNvSpPr/>
          <p:nvPr/>
        </p:nvSpPr>
        <p:spPr>
          <a:xfrm>
            <a:off x="1032209" y="2148674"/>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puso</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2" name="Oval 11"/>
          <p:cNvSpPr/>
          <p:nvPr/>
        </p:nvSpPr>
        <p:spPr>
          <a:xfrm>
            <a:off x="2191675" y="4675856"/>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pusieron</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20" name="Oval 19"/>
          <p:cNvSpPr/>
          <p:nvPr/>
        </p:nvSpPr>
        <p:spPr>
          <a:xfrm>
            <a:off x="6393536" y="2373698"/>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n w="0"/>
                <a:solidFill>
                  <a:schemeClr val="tx1"/>
                </a:solidFill>
                <a:effectLst>
                  <a:outerShdw blurRad="38100" dist="19050" dir="2700000" algn="tl" rotWithShape="0">
                    <a:schemeClr val="dk1">
                      <a:alpha val="40000"/>
                    </a:schemeClr>
                  </a:outerShdw>
                </a:effectLst>
              </a:rPr>
              <a:t>pongo</a:t>
            </a:r>
          </a:p>
        </p:txBody>
      </p:sp>
      <p:sp>
        <p:nvSpPr>
          <p:cNvPr id="13" name="Oval 12"/>
          <p:cNvSpPr/>
          <p:nvPr/>
        </p:nvSpPr>
        <p:spPr>
          <a:xfrm>
            <a:off x="4511726" y="5144480"/>
            <a:ext cx="2220377"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smtClean="0">
                <a:ln w="0"/>
                <a:solidFill>
                  <a:schemeClr val="tx1"/>
                </a:solidFill>
                <a:effectLst>
                  <a:outerShdw blurRad="38100" dist="19050" dir="2700000" algn="tl" rotWithShape="0">
                    <a:schemeClr val="dk1">
                      <a:alpha val="40000"/>
                    </a:schemeClr>
                  </a:outerShdw>
                </a:effectLst>
              </a:rPr>
              <a:t>pongamos</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23" name="Oval 22"/>
          <p:cNvSpPr/>
          <p:nvPr/>
        </p:nvSpPr>
        <p:spPr>
          <a:xfrm>
            <a:off x="569120" y="3632010"/>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pusimos</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704022" y="1178208"/>
            <a:ext cx="2496196" cy="861774"/>
          </a:xfrm>
          <a:prstGeom prst="rect">
            <a:avLst/>
          </a:prstGeom>
          <a:noFill/>
        </p:spPr>
        <p:txBody>
          <a:bodyPr wrap="none" rtlCol="0">
            <a:spAutoFit/>
          </a:bodyPr>
          <a:lstStyle/>
          <a:p>
            <a:r>
              <a:rPr lang="en-US" sz="5000" dirty="0" smtClean="0">
                <a:latin typeface="Comic Sans MS" charset="0"/>
                <a:ea typeface="Comic Sans MS" charset="0"/>
                <a:cs typeface="Comic Sans MS" charset="0"/>
              </a:rPr>
              <a:t>”to put”</a:t>
            </a:r>
            <a:endParaRPr lang="en-US" sz="5000" dirty="0">
              <a:latin typeface="Comic Sans MS" charset="0"/>
              <a:ea typeface="Comic Sans MS" charset="0"/>
              <a:cs typeface="Comic Sans MS" charset="0"/>
            </a:endParaRPr>
          </a:p>
        </p:txBody>
      </p:sp>
      <p:cxnSp>
        <p:nvCxnSpPr>
          <p:cNvPr id="25" name="Straight Arrow Connector 24"/>
          <p:cNvCxnSpPr>
            <a:stCxn id="4" idx="3"/>
            <a:endCxn id="23" idx="6"/>
          </p:cNvCxnSpPr>
          <p:nvPr/>
        </p:nvCxnSpPr>
        <p:spPr>
          <a:xfrm flipH="1">
            <a:off x="2450930" y="2286544"/>
            <a:ext cx="2336381" cy="1814090"/>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6"/>
            <a:endCxn id="20" idx="0"/>
          </p:cNvCxnSpPr>
          <p:nvPr/>
        </p:nvCxnSpPr>
        <p:spPr>
          <a:xfrm>
            <a:off x="6393536" y="1955178"/>
            <a:ext cx="940905" cy="418520"/>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4"/>
            <a:endCxn id="12" idx="0"/>
          </p:cNvCxnSpPr>
          <p:nvPr/>
        </p:nvCxnSpPr>
        <p:spPr>
          <a:xfrm flipH="1">
            <a:off x="3132580" y="2423801"/>
            <a:ext cx="2320051" cy="2252055"/>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4" idx="4"/>
            <a:endCxn id="10" idx="0"/>
          </p:cNvCxnSpPr>
          <p:nvPr/>
        </p:nvCxnSpPr>
        <p:spPr>
          <a:xfrm>
            <a:off x="5452631" y="2423801"/>
            <a:ext cx="1663249" cy="1329324"/>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4" idx="3"/>
            <a:endCxn id="13" idx="0"/>
          </p:cNvCxnSpPr>
          <p:nvPr/>
        </p:nvCxnSpPr>
        <p:spPr>
          <a:xfrm>
            <a:off x="4787311" y="2286544"/>
            <a:ext cx="834604" cy="2857936"/>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0" idx="4"/>
            <a:endCxn id="10" idx="0"/>
          </p:cNvCxnSpPr>
          <p:nvPr/>
        </p:nvCxnSpPr>
        <p:spPr>
          <a:xfrm flipH="1">
            <a:off x="7115880" y="3310945"/>
            <a:ext cx="218561" cy="442180"/>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3" idx="7"/>
            <a:endCxn id="10" idx="4"/>
          </p:cNvCxnSpPr>
          <p:nvPr/>
        </p:nvCxnSpPr>
        <p:spPr>
          <a:xfrm flipV="1">
            <a:off x="6406936" y="4690372"/>
            <a:ext cx="708944" cy="591365"/>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3" idx="6"/>
            <a:endCxn id="10" idx="2"/>
          </p:cNvCxnSpPr>
          <p:nvPr/>
        </p:nvCxnSpPr>
        <p:spPr>
          <a:xfrm>
            <a:off x="2450930" y="4100634"/>
            <a:ext cx="3724045" cy="121115"/>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1" idx="4"/>
            <a:endCxn id="10" idx="1"/>
          </p:cNvCxnSpPr>
          <p:nvPr/>
        </p:nvCxnSpPr>
        <p:spPr>
          <a:xfrm>
            <a:off x="1973114" y="3085921"/>
            <a:ext cx="4477446" cy="804461"/>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2" idx="6"/>
            <a:endCxn id="13" idx="2"/>
          </p:cNvCxnSpPr>
          <p:nvPr/>
        </p:nvCxnSpPr>
        <p:spPr>
          <a:xfrm>
            <a:off x="4073485" y="5144480"/>
            <a:ext cx="438241" cy="468624"/>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3" idx="4"/>
            <a:endCxn id="12" idx="2"/>
          </p:cNvCxnSpPr>
          <p:nvPr/>
        </p:nvCxnSpPr>
        <p:spPr>
          <a:xfrm>
            <a:off x="1510025" y="4569257"/>
            <a:ext cx="681650" cy="575223"/>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11" idx="4"/>
            <a:endCxn id="23" idx="0"/>
          </p:cNvCxnSpPr>
          <p:nvPr/>
        </p:nvCxnSpPr>
        <p:spPr>
          <a:xfrm flipH="1">
            <a:off x="1510025" y="3085921"/>
            <a:ext cx="463089" cy="546089"/>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2" idx="6"/>
            <a:endCxn id="10" idx="2"/>
          </p:cNvCxnSpPr>
          <p:nvPr/>
        </p:nvCxnSpPr>
        <p:spPr>
          <a:xfrm flipV="1">
            <a:off x="4073485" y="4221749"/>
            <a:ext cx="2101490" cy="922731"/>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1" idx="4"/>
            <a:endCxn id="12" idx="0"/>
          </p:cNvCxnSpPr>
          <p:nvPr/>
        </p:nvCxnSpPr>
        <p:spPr>
          <a:xfrm>
            <a:off x="1973114" y="3085921"/>
            <a:ext cx="1159466" cy="1589935"/>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1" idx="6"/>
            <a:endCxn id="13" idx="1"/>
          </p:cNvCxnSpPr>
          <p:nvPr/>
        </p:nvCxnSpPr>
        <p:spPr>
          <a:xfrm>
            <a:off x="2914019" y="2617298"/>
            <a:ext cx="1922874" cy="2664439"/>
          </a:xfrm>
          <a:prstGeom prst="straightConnector1">
            <a:avLst/>
          </a:prstGeom>
          <a:ln w="4127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21063295">
            <a:off x="2034824" y="3408986"/>
            <a:ext cx="5125470" cy="461665"/>
          </a:xfrm>
          <a:prstGeom prst="rect">
            <a:avLst/>
          </a:prstGeom>
          <a:solidFill>
            <a:schemeClr val="bg1"/>
          </a:solidFill>
          <a:ln w="38100">
            <a:solidFill>
              <a:schemeClr val="accent2">
                <a:lumMod val="75000"/>
              </a:schemeClr>
            </a:solidFill>
          </a:ln>
        </p:spPr>
        <p:txBody>
          <a:bodyPr wrap="square" rtlCol="0">
            <a:spAutoFit/>
          </a:bodyPr>
          <a:lstStyle/>
          <a:p>
            <a:r>
              <a:rPr lang="en-US" sz="2400" b="1" dirty="0" smtClean="0">
                <a:solidFill>
                  <a:schemeClr val="accent2">
                    <a:lumMod val="75000"/>
                  </a:schemeClr>
                </a:solidFill>
              </a:rPr>
              <a:t>Fully connected graph has ~N</a:t>
            </a:r>
            <a:r>
              <a:rPr lang="en-US" sz="2400" b="1" baseline="30000" dirty="0" smtClean="0">
                <a:solidFill>
                  <a:schemeClr val="accent2">
                    <a:lumMod val="75000"/>
                  </a:schemeClr>
                </a:solidFill>
              </a:rPr>
              <a:t>2</a:t>
            </a:r>
            <a:r>
              <a:rPr lang="en-US" sz="2400" b="1" dirty="0" smtClean="0">
                <a:solidFill>
                  <a:schemeClr val="accent2">
                    <a:lumMod val="75000"/>
                  </a:schemeClr>
                </a:solidFill>
              </a:rPr>
              <a:t> factors! </a:t>
            </a:r>
            <a:endParaRPr lang="en-US" sz="2400" dirty="0">
              <a:solidFill>
                <a:schemeClr val="accent2">
                  <a:lumMod val="75000"/>
                </a:schemeClr>
              </a:solidFill>
            </a:endParaRPr>
          </a:p>
        </p:txBody>
      </p:sp>
      <p:sp>
        <p:nvSpPr>
          <p:cNvPr id="74" name="TextBox 73"/>
          <p:cNvSpPr txBox="1"/>
          <p:nvPr/>
        </p:nvSpPr>
        <p:spPr>
          <a:xfrm>
            <a:off x="312095" y="5731513"/>
            <a:ext cx="3996223" cy="553998"/>
          </a:xfrm>
          <a:prstGeom prst="rect">
            <a:avLst/>
          </a:prstGeom>
          <a:solidFill>
            <a:schemeClr val="bg1"/>
          </a:solidFill>
          <a:ln w="38100">
            <a:solidFill>
              <a:schemeClr val="tx2">
                <a:lumMod val="75000"/>
              </a:schemeClr>
            </a:solidFill>
          </a:ln>
        </p:spPr>
        <p:txBody>
          <a:bodyPr wrap="square" rtlCol="0">
            <a:spAutoFit/>
          </a:bodyPr>
          <a:lstStyle/>
          <a:p>
            <a:pPr algn="ctr"/>
            <a:r>
              <a:rPr lang="en-US" sz="3000" b="1" dirty="0" smtClean="0">
                <a:solidFill>
                  <a:schemeClr val="tx2"/>
                </a:solidFill>
              </a:rPr>
              <a:t>Too Many Parameters!</a:t>
            </a:r>
          </a:p>
        </p:txBody>
      </p:sp>
    </p:spTree>
    <p:extLst>
      <p:ext uri="{BB962C8B-B14F-4D97-AF65-F5344CB8AC3E}">
        <p14:creationId xmlns:p14="http://schemas.microsoft.com/office/powerpoint/2010/main" val="205796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20" grpId="0" animBg="1"/>
      <p:bldP spid="13" grpId="0" animBg="1"/>
      <p:bldP spid="23" grpId="0" animBg="1"/>
      <p:bldP spid="5" grpId="0"/>
      <p:bldP spid="73" grpId="0" animBg="1"/>
      <p:bldP spid="7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Co-Authors </a:t>
            </a:r>
            <a:br>
              <a:rPr lang="en-US" dirty="0" smtClean="0"/>
            </a:br>
            <a:endParaRPr lang="en-US" dirty="0"/>
          </a:p>
        </p:txBody>
      </p:sp>
      <p:pic>
        <p:nvPicPr>
          <p:cNvPr id="9" name="Picture 8"/>
          <p:cNvPicPr>
            <a:picLocks noChangeAspect="1"/>
          </p:cNvPicPr>
          <p:nvPr/>
        </p:nvPicPr>
        <p:blipFill>
          <a:blip r:embed="rId3"/>
          <a:stretch>
            <a:fillRect/>
          </a:stretch>
        </p:blipFill>
        <p:spPr>
          <a:xfrm>
            <a:off x="4979314" y="1876124"/>
            <a:ext cx="1512284" cy="2338397"/>
          </a:xfrm>
          <a:prstGeom prst="rect">
            <a:avLst/>
          </a:prstGeom>
        </p:spPr>
      </p:pic>
      <p:sp>
        <p:nvSpPr>
          <p:cNvPr id="12" name="TextBox 11"/>
          <p:cNvSpPr txBox="1"/>
          <p:nvPr/>
        </p:nvSpPr>
        <p:spPr>
          <a:xfrm>
            <a:off x="4375146" y="4366954"/>
            <a:ext cx="2721116" cy="400110"/>
          </a:xfrm>
          <a:prstGeom prst="rect">
            <a:avLst/>
          </a:prstGeom>
          <a:noFill/>
        </p:spPr>
        <p:txBody>
          <a:bodyPr wrap="square" rtlCol="0">
            <a:spAutoFit/>
          </a:bodyPr>
          <a:lstStyle/>
          <a:p>
            <a:pPr algn="ctr"/>
            <a:r>
              <a:rPr lang="en-US" sz="2000" dirty="0" smtClean="0">
                <a:latin typeface="Helvetica Neue" charset="0"/>
                <a:ea typeface="Helvetica Neue" charset="0"/>
                <a:cs typeface="Helvetica Neue" charset="0"/>
              </a:rPr>
              <a:t>John </a:t>
            </a:r>
            <a:r>
              <a:rPr lang="en-US" sz="2000" dirty="0" err="1" smtClean="0">
                <a:latin typeface="Helvetica Neue" charset="0"/>
                <a:ea typeface="Helvetica Neue" charset="0"/>
                <a:cs typeface="Helvetica Neue" charset="0"/>
              </a:rPr>
              <a:t>Sylak</a:t>
            </a:r>
            <a:r>
              <a:rPr lang="en-US" sz="2000" dirty="0" smtClean="0">
                <a:latin typeface="Helvetica Neue" charset="0"/>
                <a:ea typeface="Helvetica Neue" charset="0"/>
                <a:cs typeface="Helvetica Neue" charset="0"/>
              </a:rPr>
              <a:t>-Glassman</a:t>
            </a:r>
            <a:endParaRPr lang="en-US" sz="2000" dirty="0">
              <a:latin typeface="Helvetica Neue" charset="0"/>
              <a:ea typeface="Helvetica Neue" charset="0"/>
              <a:cs typeface="Helvetica Neue" charset="0"/>
            </a:endParaRPr>
          </a:p>
        </p:txBody>
      </p:sp>
      <p:sp>
        <p:nvSpPr>
          <p:cNvPr id="13" name="TextBox 12"/>
          <p:cNvSpPr txBox="1"/>
          <p:nvPr/>
        </p:nvSpPr>
        <p:spPr>
          <a:xfrm>
            <a:off x="2188567" y="4366954"/>
            <a:ext cx="2537138" cy="400110"/>
          </a:xfrm>
          <a:prstGeom prst="rect">
            <a:avLst/>
          </a:prstGeom>
          <a:noFill/>
        </p:spPr>
        <p:txBody>
          <a:bodyPr wrap="square" rtlCol="0">
            <a:spAutoFit/>
          </a:bodyPr>
          <a:lstStyle/>
          <a:p>
            <a:pPr algn="ctr"/>
            <a:r>
              <a:rPr lang="en-US" sz="2000" dirty="0" smtClean="0">
                <a:latin typeface="Helvetica Neue" charset="0"/>
                <a:ea typeface="Helvetica Neue" charset="0"/>
                <a:cs typeface="Helvetica Neue" charset="0"/>
              </a:rPr>
              <a:t>Ryan Cotterell</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9637" y="1987823"/>
            <a:ext cx="2114997" cy="2114997"/>
          </a:xfrm>
          <a:prstGeom prst="rect">
            <a:avLst/>
          </a:prstGeom>
        </p:spPr>
      </p:pic>
    </p:spTree>
    <p:extLst>
      <p:ext uri="{BB962C8B-B14F-4D97-AF65-F5344CB8AC3E}">
        <p14:creationId xmlns:p14="http://schemas.microsoft.com/office/powerpoint/2010/main" val="929510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Paradigms can be viewed as Tree Structured </a:t>
            </a:r>
            <a:r>
              <a:rPr lang="en-US" sz="3100" dirty="0" smtClean="0"/>
              <a:t>(e.g., Narasimhan et al. 2015)</a:t>
            </a:r>
            <a:endParaRPr lang="en-US" sz="3100" dirty="0"/>
          </a:p>
        </p:txBody>
      </p:sp>
      <p:sp>
        <p:nvSpPr>
          <p:cNvPr id="3" name="Content Placeholder 2"/>
          <p:cNvSpPr>
            <a:spLocks noGrp="1"/>
          </p:cNvSpPr>
          <p:nvPr>
            <p:ph idx="1"/>
          </p:nvPr>
        </p:nvSpPr>
        <p:spPr>
          <a:xfrm>
            <a:off x="704022" y="3379862"/>
            <a:ext cx="8229600" cy="4525963"/>
          </a:xfrm>
        </p:spPr>
        <p:txBody>
          <a:bodyPr/>
          <a:lstStyle/>
          <a:p>
            <a:endParaRPr lang="en-US" dirty="0"/>
          </a:p>
          <a:p>
            <a:endParaRPr lang="en-US" dirty="0" smtClean="0"/>
          </a:p>
          <a:p>
            <a:endParaRPr lang="en-US" dirty="0"/>
          </a:p>
          <a:p>
            <a:endParaRPr lang="en-US" dirty="0" smtClean="0"/>
          </a:p>
        </p:txBody>
      </p:sp>
      <p:sp>
        <p:nvSpPr>
          <p:cNvPr id="4" name="Oval 3"/>
          <p:cNvSpPr/>
          <p:nvPr/>
        </p:nvSpPr>
        <p:spPr>
          <a:xfrm>
            <a:off x="3763616" y="1715369"/>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poner</a:t>
            </a:r>
            <a:endParaRPr lang="en-US" sz="2500" dirty="0" smtClean="0">
              <a:ln w="0"/>
              <a:solidFill>
                <a:schemeClr val="tx1"/>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flipH="1">
            <a:off x="2643181" y="2439617"/>
            <a:ext cx="1243378" cy="455846"/>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5"/>
            <a:endCxn id="10" idx="1"/>
          </p:cNvCxnSpPr>
          <p:nvPr/>
        </p:nvCxnSpPr>
        <p:spPr>
          <a:xfrm>
            <a:off x="5369841" y="2515359"/>
            <a:ext cx="1583164" cy="957875"/>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6677420" y="3335977"/>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pondría</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1" name="Oval 10"/>
          <p:cNvSpPr/>
          <p:nvPr/>
        </p:nvSpPr>
        <p:spPr>
          <a:xfrm>
            <a:off x="1214586" y="2842322"/>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puso</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2" name="Oval 11"/>
          <p:cNvSpPr/>
          <p:nvPr/>
        </p:nvSpPr>
        <p:spPr>
          <a:xfrm>
            <a:off x="2283627" y="4389063"/>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pusieron</a:t>
            </a:r>
            <a:endParaRPr lang="en-US" sz="2500" dirty="0" smtClean="0">
              <a:ln w="0"/>
              <a:solidFill>
                <a:schemeClr val="tx1"/>
              </a:solidFill>
              <a:effectLst>
                <a:outerShdw blurRad="38100" dist="19050" dir="2700000" algn="tl" rotWithShape="0">
                  <a:schemeClr val="dk1">
                    <a:alpha val="40000"/>
                  </a:schemeClr>
                </a:outerShdw>
              </a:effectLst>
            </a:endParaRPr>
          </a:p>
        </p:txBody>
      </p:sp>
      <p:cxnSp>
        <p:nvCxnSpPr>
          <p:cNvPr id="17" name="Straight Arrow Connector 16"/>
          <p:cNvCxnSpPr>
            <a:endCxn id="12" idx="0"/>
          </p:cNvCxnSpPr>
          <p:nvPr/>
        </p:nvCxnSpPr>
        <p:spPr>
          <a:xfrm>
            <a:off x="2802137" y="3618532"/>
            <a:ext cx="422395" cy="770531"/>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4186980" y="3310946"/>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n w="0"/>
                <a:solidFill>
                  <a:schemeClr val="tx1"/>
                </a:solidFill>
                <a:effectLst>
                  <a:outerShdw blurRad="38100" dist="19050" dir="2700000" algn="tl" rotWithShape="0">
                    <a:schemeClr val="dk1">
                      <a:alpha val="40000"/>
                    </a:schemeClr>
                  </a:outerShdw>
                </a:effectLst>
              </a:rPr>
              <a:t>pongo</a:t>
            </a:r>
          </a:p>
        </p:txBody>
      </p:sp>
      <p:cxnSp>
        <p:nvCxnSpPr>
          <p:cNvPr id="22" name="Straight Arrow Connector 21"/>
          <p:cNvCxnSpPr>
            <a:stCxn id="4" idx="4"/>
          </p:cNvCxnSpPr>
          <p:nvPr/>
        </p:nvCxnSpPr>
        <p:spPr>
          <a:xfrm>
            <a:off x="4704521" y="2652616"/>
            <a:ext cx="331305" cy="682802"/>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5452631" y="4692344"/>
            <a:ext cx="2220377"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smtClean="0">
                <a:ln w="0"/>
                <a:solidFill>
                  <a:schemeClr val="tx1"/>
                </a:solidFill>
                <a:effectLst>
                  <a:outerShdw blurRad="38100" dist="19050" dir="2700000" algn="tl" rotWithShape="0">
                    <a:schemeClr val="dk1">
                      <a:alpha val="40000"/>
                    </a:schemeClr>
                  </a:outerShdw>
                </a:effectLst>
              </a:rPr>
              <a:t>pongamos</a:t>
            </a:r>
            <a:endParaRPr lang="en-US" sz="2500" dirty="0" smtClean="0">
              <a:ln w="0"/>
              <a:solidFill>
                <a:schemeClr val="tx1"/>
              </a:solidFill>
              <a:effectLst>
                <a:outerShdw blurRad="38100" dist="19050" dir="2700000" algn="tl" rotWithShape="0">
                  <a:schemeClr val="dk1">
                    <a:alpha val="40000"/>
                  </a:schemeClr>
                </a:outerShdw>
              </a:effectLst>
            </a:endParaRPr>
          </a:p>
        </p:txBody>
      </p:sp>
      <p:cxnSp>
        <p:nvCxnSpPr>
          <p:cNvPr id="15" name="Straight Arrow Connector 14"/>
          <p:cNvCxnSpPr/>
          <p:nvPr/>
        </p:nvCxnSpPr>
        <p:spPr>
          <a:xfrm>
            <a:off x="5645426" y="4200366"/>
            <a:ext cx="444907" cy="491978"/>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53818" y="4502638"/>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pusimos</a:t>
            </a:r>
            <a:endParaRPr lang="en-US" sz="2500" dirty="0" smtClean="0">
              <a:ln w="0"/>
              <a:solidFill>
                <a:schemeClr val="tx1"/>
              </a:solidFill>
              <a:effectLst>
                <a:outerShdw blurRad="38100" dist="19050" dir="2700000" algn="tl" rotWithShape="0">
                  <a:schemeClr val="dk1">
                    <a:alpha val="40000"/>
                  </a:schemeClr>
                </a:outerShdw>
              </a:effectLst>
            </a:endParaRPr>
          </a:p>
        </p:txBody>
      </p:sp>
      <p:cxnSp>
        <p:nvCxnSpPr>
          <p:cNvPr id="24" name="Straight Arrow Connector 23"/>
          <p:cNvCxnSpPr>
            <a:stCxn id="11" idx="3"/>
          </p:cNvCxnSpPr>
          <p:nvPr/>
        </p:nvCxnSpPr>
        <p:spPr>
          <a:xfrm flipH="1">
            <a:off x="1094723" y="3642312"/>
            <a:ext cx="395448" cy="860326"/>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69452" y="1419160"/>
            <a:ext cx="2496196" cy="861774"/>
          </a:xfrm>
          <a:prstGeom prst="rect">
            <a:avLst/>
          </a:prstGeom>
          <a:noFill/>
        </p:spPr>
        <p:txBody>
          <a:bodyPr wrap="none" rtlCol="0">
            <a:spAutoFit/>
          </a:bodyPr>
          <a:lstStyle/>
          <a:p>
            <a:r>
              <a:rPr lang="en-US" sz="5000" dirty="0" smtClean="0">
                <a:latin typeface="Comic Sans MS" charset="0"/>
                <a:ea typeface="Comic Sans MS" charset="0"/>
                <a:cs typeface="Comic Sans MS" charset="0"/>
              </a:rPr>
              <a:t>”to put”</a:t>
            </a:r>
            <a:endParaRPr lang="en-US" sz="5000" dirty="0">
              <a:latin typeface="Comic Sans MS" charset="0"/>
              <a:ea typeface="Comic Sans MS" charset="0"/>
              <a:cs typeface="Comic Sans MS" charset="0"/>
            </a:endParaRPr>
          </a:p>
        </p:txBody>
      </p:sp>
    </p:spTree>
    <p:extLst>
      <p:ext uri="{BB962C8B-B14F-4D97-AF65-F5344CB8AC3E}">
        <p14:creationId xmlns:p14="http://schemas.microsoft.com/office/powerpoint/2010/main" val="9911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20" grpId="0" animBg="1"/>
      <p:bldP spid="13" grpId="0" animBg="1"/>
      <p:bldP spid="23"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Morphological Paradigm Tree: Spanish Verbs</a:t>
            </a:r>
            <a:endParaRPr lang="en-US" dirty="0"/>
          </a:p>
        </p:txBody>
      </p:sp>
      <p:sp>
        <p:nvSpPr>
          <p:cNvPr id="3" name="Content Placeholder 2"/>
          <p:cNvSpPr>
            <a:spLocks noGrp="1"/>
          </p:cNvSpPr>
          <p:nvPr>
            <p:ph idx="1"/>
          </p:nvPr>
        </p:nvSpPr>
        <p:spPr>
          <a:xfrm>
            <a:off x="589721" y="3376864"/>
            <a:ext cx="8229600" cy="4525963"/>
          </a:xfrm>
        </p:spPr>
        <p:txBody>
          <a:bodyPr/>
          <a:lstStyle/>
          <a:p>
            <a:endParaRPr lang="en-US" dirty="0"/>
          </a:p>
          <a:p>
            <a:endParaRPr lang="en-US" dirty="0" smtClean="0"/>
          </a:p>
          <a:p>
            <a:endParaRPr lang="en-US" dirty="0"/>
          </a:p>
          <a:p>
            <a:endParaRPr lang="en-US" dirty="0" smtClean="0"/>
          </a:p>
        </p:txBody>
      </p:sp>
      <p:grpSp>
        <p:nvGrpSpPr>
          <p:cNvPr id="7" name="Group 6"/>
          <p:cNvGrpSpPr/>
          <p:nvPr/>
        </p:nvGrpSpPr>
        <p:grpSpPr>
          <a:xfrm>
            <a:off x="321243" y="1702489"/>
            <a:ext cx="8384875" cy="2740721"/>
            <a:chOff x="153818" y="1715369"/>
            <a:chExt cx="8405412" cy="3914222"/>
          </a:xfrm>
        </p:grpSpPr>
        <p:sp>
          <p:nvSpPr>
            <p:cNvPr id="4" name="Oval 3"/>
            <p:cNvSpPr/>
            <p:nvPr/>
          </p:nvSpPr>
          <p:spPr>
            <a:xfrm>
              <a:off x="3763616" y="1715369"/>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poner</a:t>
              </a:r>
              <a:endParaRPr lang="en-US" sz="1500" dirty="0" smtClean="0">
                <a:ln w="0"/>
                <a:solidFill>
                  <a:schemeClr val="tx1"/>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flipH="1">
              <a:off x="2643181" y="2439617"/>
              <a:ext cx="1243378" cy="455846"/>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5"/>
              <a:endCxn id="10" idx="1"/>
            </p:cNvCxnSpPr>
            <p:nvPr/>
          </p:nvCxnSpPr>
          <p:spPr>
            <a:xfrm>
              <a:off x="5369841" y="2515359"/>
              <a:ext cx="1583164" cy="957875"/>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6677420" y="3335977"/>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pondría</a:t>
              </a:r>
              <a:endParaRPr lang="en-US" sz="1500" dirty="0" smtClean="0">
                <a:ln w="0"/>
                <a:solidFill>
                  <a:schemeClr val="tx1"/>
                </a:solidFill>
                <a:effectLst>
                  <a:outerShdw blurRad="38100" dist="19050" dir="2700000" algn="tl" rotWithShape="0">
                    <a:schemeClr val="dk1">
                      <a:alpha val="40000"/>
                    </a:schemeClr>
                  </a:outerShdw>
                </a:effectLst>
              </a:endParaRPr>
            </a:p>
          </p:txBody>
        </p:sp>
        <p:sp>
          <p:nvSpPr>
            <p:cNvPr id="11" name="Oval 10"/>
            <p:cNvSpPr/>
            <p:nvPr/>
          </p:nvSpPr>
          <p:spPr>
            <a:xfrm>
              <a:off x="1214586" y="2842322"/>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puso</a:t>
              </a:r>
              <a:endParaRPr lang="en-US" sz="1500" dirty="0" smtClean="0">
                <a:ln w="0"/>
                <a:solidFill>
                  <a:schemeClr val="tx1"/>
                </a:solidFill>
                <a:effectLst>
                  <a:outerShdw blurRad="38100" dist="19050" dir="2700000" algn="tl" rotWithShape="0">
                    <a:schemeClr val="dk1">
                      <a:alpha val="40000"/>
                    </a:schemeClr>
                  </a:outerShdw>
                </a:effectLst>
              </a:endParaRPr>
            </a:p>
          </p:txBody>
        </p:sp>
        <p:sp>
          <p:nvSpPr>
            <p:cNvPr id="12" name="Oval 11"/>
            <p:cNvSpPr/>
            <p:nvPr/>
          </p:nvSpPr>
          <p:spPr>
            <a:xfrm>
              <a:off x="2283627" y="4389063"/>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pusieron</a:t>
              </a:r>
              <a:endParaRPr lang="en-US" sz="1500" dirty="0" smtClean="0">
                <a:ln w="0"/>
                <a:solidFill>
                  <a:schemeClr val="tx1"/>
                </a:solidFill>
                <a:effectLst>
                  <a:outerShdw blurRad="38100" dist="19050" dir="2700000" algn="tl" rotWithShape="0">
                    <a:schemeClr val="dk1">
                      <a:alpha val="40000"/>
                    </a:schemeClr>
                  </a:outerShdw>
                </a:effectLst>
              </a:endParaRPr>
            </a:p>
          </p:txBody>
        </p:sp>
        <p:cxnSp>
          <p:nvCxnSpPr>
            <p:cNvPr id="17" name="Straight Arrow Connector 16"/>
            <p:cNvCxnSpPr>
              <a:endCxn id="12" idx="0"/>
            </p:cNvCxnSpPr>
            <p:nvPr/>
          </p:nvCxnSpPr>
          <p:spPr>
            <a:xfrm>
              <a:off x="2802137" y="3618532"/>
              <a:ext cx="422395" cy="770531"/>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4186980" y="3310946"/>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ln w="0"/>
                  <a:solidFill>
                    <a:schemeClr val="tx1"/>
                  </a:solidFill>
                  <a:effectLst>
                    <a:outerShdw blurRad="38100" dist="19050" dir="2700000" algn="tl" rotWithShape="0">
                      <a:schemeClr val="dk1">
                        <a:alpha val="40000"/>
                      </a:schemeClr>
                    </a:outerShdw>
                  </a:effectLst>
                </a:rPr>
                <a:t>pongo</a:t>
              </a:r>
            </a:p>
          </p:txBody>
        </p:sp>
        <p:cxnSp>
          <p:nvCxnSpPr>
            <p:cNvPr id="22" name="Straight Arrow Connector 21"/>
            <p:cNvCxnSpPr>
              <a:stCxn id="4" idx="4"/>
            </p:cNvCxnSpPr>
            <p:nvPr/>
          </p:nvCxnSpPr>
          <p:spPr>
            <a:xfrm>
              <a:off x="4704521" y="2652616"/>
              <a:ext cx="331305" cy="682802"/>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5452631" y="4692344"/>
              <a:ext cx="2220377"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pongamos</a:t>
              </a:r>
              <a:endParaRPr lang="en-US" sz="1500" dirty="0" smtClean="0">
                <a:ln w="0"/>
                <a:solidFill>
                  <a:schemeClr val="tx1"/>
                </a:solidFill>
                <a:effectLst>
                  <a:outerShdw blurRad="38100" dist="19050" dir="2700000" algn="tl" rotWithShape="0">
                    <a:schemeClr val="dk1">
                      <a:alpha val="40000"/>
                    </a:schemeClr>
                  </a:outerShdw>
                </a:effectLst>
              </a:endParaRPr>
            </a:p>
          </p:txBody>
        </p:sp>
        <p:cxnSp>
          <p:nvCxnSpPr>
            <p:cNvPr id="15" name="Straight Arrow Connector 14"/>
            <p:cNvCxnSpPr/>
            <p:nvPr/>
          </p:nvCxnSpPr>
          <p:spPr>
            <a:xfrm>
              <a:off x="5645426" y="4200366"/>
              <a:ext cx="444907" cy="491978"/>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53818" y="4502638"/>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pusimos</a:t>
              </a:r>
              <a:endParaRPr lang="en-US" sz="1500" dirty="0" smtClean="0">
                <a:ln w="0"/>
                <a:solidFill>
                  <a:schemeClr val="tx1"/>
                </a:solidFill>
                <a:effectLst>
                  <a:outerShdw blurRad="38100" dist="19050" dir="2700000" algn="tl" rotWithShape="0">
                    <a:schemeClr val="dk1">
                      <a:alpha val="40000"/>
                    </a:schemeClr>
                  </a:outerShdw>
                </a:effectLst>
              </a:endParaRPr>
            </a:p>
          </p:txBody>
        </p:sp>
        <p:cxnSp>
          <p:nvCxnSpPr>
            <p:cNvPr id="24" name="Straight Arrow Connector 23"/>
            <p:cNvCxnSpPr>
              <a:stCxn id="11" idx="3"/>
            </p:cNvCxnSpPr>
            <p:nvPr/>
          </p:nvCxnSpPr>
          <p:spPr>
            <a:xfrm flipH="1">
              <a:off x="1094723" y="3642312"/>
              <a:ext cx="395448" cy="860326"/>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0" y="4784828"/>
            <a:ext cx="9144000" cy="763591"/>
          </a:xfrm>
          <a:prstGeom prst="rect">
            <a:avLst/>
          </a:prstGeom>
        </p:spPr>
      </p:pic>
      <p:sp>
        <p:nvSpPr>
          <p:cNvPr id="29" name="TextBox 28"/>
          <p:cNvSpPr txBox="1"/>
          <p:nvPr/>
        </p:nvSpPr>
        <p:spPr>
          <a:xfrm>
            <a:off x="1217743" y="5838863"/>
            <a:ext cx="6708513" cy="461665"/>
          </a:xfrm>
          <a:prstGeom prst="rect">
            <a:avLst/>
          </a:prstGeom>
          <a:solidFill>
            <a:schemeClr val="bg1"/>
          </a:solidFill>
          <a:ln w="38100">
            <a:solidFill>
              <a:schemeClr val="accent2">
                <a:lumMod val="75000"/>
              </a:schemeClr>
            </a:solidFill>
          </a:ln>
        </p:spPr>
        <p:txBody>
          <a:bodyPr wrap="square" rtlCol="0">
            <a:spAutoFit/>
          </a:bodyPr>
          <a:lstStyle/>
          <a:p>
            <a:r>
              <a:rPr lang="en-US" sz="2400" b="1" dirty="0" smtClean="0">
                <a:solidFill>
                  <a:schemeClr val="accent2">
                    <a:lumMod val="75000"/>
                  </a:schemeClr>
                </a:solidFill>
              </a:rPr>
              <a:t>Conditional Distributions play the Role of Factors!</a:t>
            </a:r>
          </a:p>
        </p:txBody>
      </p:sp>
      <p:sp>
        <p:nvSpPr>
          <p:cNvPr id="27" name="TextBox 26"/>
          <p:cNvSpPr txBox="1"/>
          <p:nvPr/>
        </p:nvSpPr>
        <p:spPr>
          <a:xfrm>
            <a:off x="189021" y="1008568"/>
            <a:ext cx="3404361" cy="1015663"/>
          </a:xfrm>
          <a:prstGeom prst="rect">
            <a:avLst/>
          </a:prstGeom>
          <a:solidFill>
            <a:schemeClr val="bg1"/>
          </a:solidFill>
          <a:ln w="38100">
            <a:solidFill>
              <a:schemeClr val="tx2">
                <a:lumMod val="75000"/>
              </a:schemeClr>
            </a:solidFill>
          </a:ln>
        </p:spPr>
        <p:txBody>
          <a:bodyPr wrap="square" rtlCol="0">
            <a:spAutoFit/>
          </a:bodyPr>
          <a:lstStyle/>
          <a:p>
            <a:pPr algn="ctr"/>
            <a:r>
              <a:rPr lang="en-US" sz="3000" b="1" dirty="0" smtClean="0">
                <a:solidFill>
                  <a:schemeClr val="tx2"/>
                </a:solidFill>
              </a:rPr>
              <a:t>Generative Model</a:t>
            </a:r>
          </a:p>
          <a:p>
            <a:pPr algn="ctr"/>
            <a:r>
              <a:rPr lang="en-US" sz="3000" b="1" dirty="0" smtClean="0">
                <a:solidFill>
                  <a:schemeClr val="tx2"/>
                </a:solidFill>
              </a:rPr>
              <a:t>of a Tuple of Strings</a:t>
            </a:r>
          </a:p>
        </p:txBody>
      </p:sp>
    </p:spTree>
    <p:extLst>
      <p:ext uri="{BB962C8B-B14F-4D97-AF65-F5344CB8AC3E}">
        <p14:creationId xmlns:p14="http://schemas.microsoft.com/office/powerpoint/2010/main" val="118083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36" y="2408238"/>
            <a:ext cx="8819322" cy="1143000"/>
          </a:xfrm>
        </p:spPr>
        <p:txBody>
          <a:bodyPr>
            <a:normAutofit/>
          </a:bodyPr>
          <a:lstStyle/>
          <a:p>
            <a:r>
              <a:rPr lang="en-US" dirty="0" smtClean="0"/>
              <a:t>Recurrent Neural Factors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7822" y="3774422"/>
            <a:ext cx="3970368" cy="2598153"/>
          </a:xfrm>
          <a:prstGeom prst="rect">
            <a:avLst/>
          </a:prstGeom>
        </p:spPr>
      </p:pic>
      <p:pic>
        <p:nvPicPr>
          <p:cNvPr id="5" name="Picture 4"/>
          <p:cNvPicPr>
            <a:picLocks noChangeAspect="1"/>
          </p:cNvPicPr>
          <p:nvPr/>
        </p:nvPicPr>
        <p:blipFill>
          <a:blip r:embed="rId4"/>
          <a:stretch>
            <a:fillRect/>
          </a:stretch>
        </p:blipFill>
        <p:spPr>
          <a:xfrm>
            <a:off x="5284518" y="4490600"/>
            <a:ext cx="2342594" cy="1165798"/>
          </a:xfrm>
          <a:prstGeom prst="rect">
            <a:avLst/>
          </a:prstGeom>
        </p:spPr>
      </p:pic>
    </p:spTree>
    <p:extLst>
      <p:ext uri="{BB962C8B-B14F-4D97-AF65-F5344CB8AC3E}">
        <p14:creationId xmlns:p14="http://schemas.microsoft.com/office/powerpoint/2010/main" val="121284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Morphological Paradigm Tree: Spanish Verbs</a:t>
            </a:r>
            <a:endParaRPr lang="en-US" dirty="0"/>
          </a:p>
        </p:txBody>
      </p:sp>
      <p:sp>
        <p:nvSpPr>
          <p:cNvPr id="3" name="Content Placeholder 2"/>
          <p:cNvSpPr>
            <a:spLocks noGrp="1"/>
          </p:cNvSpPr>
          <p:nvPr>
            <p:ph idx="1"/>
          </p:nvPr>
        </p:nvSpPr>
        <p:spPr>
          <a:xfrm>
            <a:off x="589721" y="3376864"/>
            <a:ext cx="8229600" cy="4525963"/>
          </a:xfrm>
        </p:spPr>
        <p:txBody>
          <a:bodyPr/>
          <a:lstStyle/>
          <a:p>
            <a:endParaRPr lang="en-US" dirty="0"/>
          </a:p>
          <a:p>
            <a:endParaRPr lang="en-US" dirty="0" smtClean="0"/>
          </a:p>
          <a:p>
            <a:endParaRPr lang="en-US" dirty="0"/>
          </a:p>
          <a:p>
            <a:endParaRPr lang="en-US" dirty="0" smtClean="0"/>
          </a:p>
        </p:txBody>
      </p:sp>
      <p:grpSp>
        <p:nvGrpSpPr>
          <p:cNvPr id="7" name="Group 6"/>
          <p:cNvGrpSpPr/>
          <p:nvPr/>
        </p:nvGrpSpPr>
        <p:grpSpPr>
          <a:xfrm>
            <a:off x="321243" y="1702489"/>
            <a:ext cx="8384875" cy="2740721"/>
            <a:chOff x="153818" y="1715369"/>
            <a:chExt cx="8405412" cy="3914222"/>
          </a:xfrm>
        </p:grpSpPr>
        <p:sp>
          <p:nvSpPr>
            <p:cNvPr id="4" name="Oval 3"/>
            <p:cNvSpPr/>
            <p:nvPr/>
          </p:nvSpPr>
          <p:spPr>
            <a:xfrm>
              <a:off x="3763616" y="1715369"/>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poner</a:t>
              </a:r>
              <a:endParaRPr lang="en-US" sz="1500" dirty="0" smtClean="0">
                <a:ln w="0"/>
                <a:solidFill>
                  <a:schemeClr val="tx1"/>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flipH="1">
              <a:off x="2643181" y="2439617"/>
              <a:ext cx="1243378" cy="455846"/>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5"/>
              <a:endCxn id="10" idx="1"/>
            </p:cNvCxnSpPr>
            <p:nvPr/>
          </p:nvCxnSpPr>
          <p:spPr>
            <a:xfrm>
              <a:off x="5369841" y="2515359"/>
              <a:ext cx="1583164" cy="957875"/>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6677420" y="3335977"/>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pondría</a:t>
              </a:r>
              <a:endParaRPr lang="en-US" sz="1500" dirty="0" smtClean="0">
                <a:ln w="0"/>
                <a:solidFill>
                  <a:schemeClr val="tx1"/>
                </a:solidFill>
                <a:effectLst>
                  <a:outerShdw blurRad="38100" dist="19050" dir="2700000" algn="tl" rotWithShape="0">
                    <a:schemeClr val="dk1">
                      <a:alpha val="40000"/>
                    </a:schemeClr>
                  </a:outerShdw>
                </a:effectLst>
              </a:endParaRPr>
            </a:p>
          </p:txBody>
        </p:sp>
        <p:sp>
          <p:nvSpPr>
            <p:cNvPr id="11" name="Oval 10"/>
            <p:cNvSpPr/>
            <p:nvPr/>
          </p:nvSpPr>
          <p:spPr>
            <a:xfrm>
              <a:off x="1214586" y="2842322"/>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puso</a:t>
              </a:r>
              <a:endParaRPr lang="en-US" sz="1500" dirty="0" smtClean="0">
                <a:ln w="0"/>
                <a:solidFill>
                  <a:schemeClr val="tx1"/>
                </a:solidFill>
                <a:effectLst>
                  <a:outerShdw blurRad="38100" dist="19050" dir="2700000" algn="tl" rotWithShape="0">
                    <a:schemeClr val="dk1">
                      <a:alpha val="40000"/>
                    </a:schemeClr>
                  </a:outerShdw>
                </a:effectLst>
              </a:endParaRPr>
            </a:p>
          </p:txBody>
        </p:sp>
        <p:sp>
          <p:nvSpPr>
            <p:cNvPr id="12" name="Oval 11"/>
            <p:cNvSpPr/>
            <p:nvPr/>
          </p:nvSpPr>
          <p:spPr>
            <a:xfrm>
              <a:off x="2283627" y="4389063"/>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pusieron</a:t>
              </a:r>
              <a:endParaRPr lang="en-US" sz="1500" dirty="0" smtClean="0">
                <a:ln w="0"/>
                <a:solidFill>
                  <a:schemeClr val="tx1"/>
                </a:solidFill>
                <a:effectLst>
                  <a:outerShdw blurRad="38100" dist="19050" dir="2700000" algn="tl" rotWithShape="0">
                    <a:schemeClr val="dk1">
                      <a:alpha val="40000"/>
                    </a:schemeClr>
                  </a:outerShdw>
                </a:effectLst>
              </a:endParaRPr>
            </a:p>
          </p:txBody>
        </p:sp>
        <p:cxnSp>
          <p:nvCxnSpPr>
            <p:cNvPr id="17" name="Straight Arrow Connector 16"/>
            <p:cNvCxnSpPr>
              <a:endCxn id="12" idx="0"/>
            </p:cNvCxnSpPr>
            <p:nvPr/>
          </p:nvCxnSpPr>
          <p:spPr>
            <a:xfrm>
              <a:off x="2802137" y="3618532"/>
              <a:ext cx="422395" cy="770531"/>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4186980" y="3310946"/>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ln w="0"/>
                  <a:solidFill>
                    <a:schemeClr val="tx1"/>
                  </a:solidFill>
                  <a:effectLst>
                    <a:outerShdw blurRad="38100" dist="19050" dir="2700000" algn="tl" rotWithShape="0">
                      <a:schemeClr val="dk1">
                        <a:alpha val="40000"/>
                      </a:schemeClr>
                    </a:outerShdw>
                  </a:effectLst>
                </a:rPr>
                <a:t>pongo</a:t>
              </a:r>
            </a:p>
          </p:txBody>
        </p:sp>
        <p:cxnSp>
          <p:nvCxnSpPr>
            <p:cNvPr id="22" name="Straight Arrow Connector 21"/>
            <p:cNvCxnSpPr>
              <a:stCxn id="4" idx="4"/>
            </p:cNvCxnSpPr>
            <p:nvPr/>
          </p:nvCxnSpPr>
          <p:spPr>
            <a:xfrm>
              <a:off x="4704521" y="2652616"/>
              <a:ext cx="331305" cy="682802"/>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5452631" y="4692344"/>
              <a:ext cx="2220377"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pongamos</a:t>
              </a:r>
              <a:endParaRPr lang="en-US" sz="1500" dirty="0" smtClean="0">
                <a:ln w="0"/>
                <a:solidFill>
                  <a:schemeClr val="tx1"/>
                </a:solidFill>
                <a:effectLst>
                  <a:outerShdw blurRad="38100" dist="19050" dir="2700000" algn="tl" rotWithShape="0">
                    <a:schemeClr val="dk1">
                      <a:alpha val="40000"/>
                    </a:schemeClr>
                  </a:outerShdw>
                </a:effectLst>
              </a:endParaRPr>
            </a:p>
          </p:txBody>
        </p:sp>
        <p:cxnSp>
          <p:nvCxnSpPr>
            <p:cNvPr id="15" name="Straight Arrow Connector 14"/>
            <p:cNvCxnSpPr/>
            <p:nvPr/>
          </p:nvCxnSpPr>
          <p:spPr>
            <a:xfrm>
              <a:off x="5645426" y="4200366"/>
              <a:ext cx="444907" cy="491978"/>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53818" y="4502638"/>
              <a:ext cx="1881810" cy="9372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smtClean="0">
                  <a:ln w="0"/>
                  <a:solidFill>
                    <a:schemeClr val="tx1"/>
                  </a:solidFill>
                  <a:effectLst>
                    <a:outerShdw blurRad="38100" dist="19050" dir="2700000" algn="tl" rotWithShape="0">
                      <a:schemeClr val="dk1">
                        <a:alpha val="40000"/>
                      </a:schemeClr>
                    </a:outerShdw>
                  </a:effectLst>
                </a:rPr>
                <a:t>pusimos</a:t>
              </a:r>
              <a:endParaRPr lang="en-US" sz="1500" dirty="0" smtClean="0">
                <a:ln w="0"/>
                <a:solidFill>
                  <a:schemeClr val="tx1"/>
                </a:solidFill>
                <a:effectLst>
                  <a:outerShdw blurRad="38100" dist="19050" dir="2700000" algn="tl" rotWithShape="0">
                    <a:schemeClr val="dk1">
                      <a:alpha val="40000"/>
                    </a:schemeClr>
                  </a:outerShdw>
                </a:effectLst>
              </a:endParaRPr>
            </a:p>
          </p:txBody>
        </p:sp>
        <p:cxnSp>
          <p:nvCxnSpPr>
            <p:cNvPr id="24" name="Straight Arrow Connector 23"/>
            <p:cNvCxnSpPr>
              <a:stCxn id="11" idx="3"/>
            </p:cNvCxnSpPr>
            <p:nvPr/>
          </p:nvCxnSpPr>
          <p:spPr>
            <a:xfrm flipH="1">
              <a:off x="1094723" y="3642312"/>
              <a:ext cx="395448" cy="860326"/>
            </a:xfrm>
            <a:prstGeom prst="straightConnector1">
              <a:avLst/>
            </a:prstGeom>
            <a:ln w="4127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0" y="4784828"/>
            <a:ext cx="9144000" cy="763591"/>
          </a:xfrm>
          <a:prstGeom prst="rect">
            <a:avLst/>
          </a:prstGeom>
        </p:spPr>
      </p:pic>
      <p:sp>
        <p:nvSpPr>
          <p:cNvPr id="29" name="TextBox 28"/>
          <p:cNvSpPr txBox="1"/>
          <p:nvPr/>
        </p:nvSpPr>
        <p:spPr>
          <a:xfrm>
            <a:off x="1265497" y="5668926"/>
            <a:ext cx="6158108" cy="707886"/>
          </a:xfrm>
          <a:prstGeom prst="rect">
            <a:avLst/>
          </a:prstGeom>
          <a:solidFill>
            <a:schemeClr val="bg1"/>
          </a:solidFill>
          <a:ln w="38100">
            <a:solidFill>
              <a:schemeClr val="accent2">
                <a:lumMod val="75000"/>
              </a:schemeClr>
            </a:solidFill>
          </a:ln>
        </p:spPr>
        <p:txBody>
          <a:bodyPr wrap="square" rtlCol="0">
            <a:spAutoFit/>
          </a:bodyPr>
          <a:lstStyle/>
          <a:p>
            <a:r>
              <a:rPr lang="en-US" sz="2000" b="1" dirty="0" smtClean="0">
                <a:solidFill>
                  <a:schemeClr val="accent2">
                    <a:lumMod val="75000"/>
                  </a:schemeClr>
                </a:solidFill>
              </a:rPr>
              <a:t>Each conditional is a seq2seq model (Aharoni et al. 2016)!</a:t>
            </a:r>
          </a:p>
        </p:txBody>
      </p:sp>
      <p:sp>
        <p:nvSpPr>
          <p:cNvPr id="27" name="TextBox 26"/>
          <p:cNvSpPr txBox="1"/>
          <p:nvPr/>
        </p:nvSpPr>
        <p:spPr>
          <a:xfrm>
            <a:off x="189021" y="1008568"/>
            <a:ext cx="3404361" cy="1015663"/>
          </a:xfrm>
          <a:prstGeom prst="rect">
            <a:avLst/>
          </a:prstGeom>
          <a:solidFill>
            <a:schemeClr val="bg1"/>
          </a:solidFill>
          <a:ln w="38100">
            <a:solidFill>
              <a:schemeClr val="tx2">
                <a:lumMod val="75000"/>
              </a:schemeClr>
            </a:solidFill>
          </a:ln>
        </p:spPr>
        <p:txBody>
          <a:bodyPr wrap="square" rtlCol="0">
            <a:spAutoFit/>
          </a:bodyPr>
          <a:lstStyle/>
          <a:p>
            <a:pPr algn="ctr"/>
            <a:r>
              <a:rPr lang="en-US" sz="3000" b="1" dirty="0" smtClean="0">
                <a:solidFill>
                  <a:schemeClr val="tx2"/>
                </a:solidFill>
              </a:rPr>
              <a:t>Generative Model</a:t>
            </a:r>
          </a:p>
          <a:p>
            <a:pPr algn="ctr"/>
            <a:r>
              <a:rPr lang="en-US" sz="3000" b="1" dirty="0" smtClean="0">
                <a:solidFill>
                  <a:schemeClr val="tx2"/>
                </a:solidFill>
              </a:rPr>
              <a:t>of a Tuple of Strings</a:t>
            </a:r>
          </a:p>
        </p:txBody>
      </p:sp>
    </p:spTree>
    <p:extLst>
      <p:ext uri="{BB962C8B-B14F-4D97-AF65-F5344CB8AC3E}">
        <p14:creationId xmlns:p14="http://schemas.microsoft.com/office/powerpoint/2010/main" val="5253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36" y="2408238"/>
            <a:ext cx="8819322" cy="1143000"/>
          </a:xfrm>
        </p:spPr>
        <p:txBody>
          <a:bodyPr>
            <a:normAutofit/>
          </a:bodyPr>
          <a:lstStyle/>
          <a:p>
            <a:r>
              <a:rPr lang="en-US" dirty="0"/>
              <a:t>Which Tree?</a:t>
            </a:r>
          </a:p>
        </p:txBody>
      </p:sp>
    </p:spTree>
    <p:extLst>
      <p:ext uri="{BB962C8B-B14F-4D97-AF65-F5344CB8AC3E}">
        <p14:creationId xmlns:p14="http://schemas.microsoft.com/office/powerpoint/2010/main" val="11301745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Tree?</a:t>
            </a:r>
            <a:endParaRPr lang="en-US" dirty="0"/>
          </a:p>
        </p:txBody>
      </p:sp>
      <p:pic>
        <p:nvPicPr>
          <p:cNvPr id="4" name="Picture 3"/>
          <p:cNvPicPr>
            <a:picLocks noChangeAspect="1"/>
          </p:cNvPicPr>
          <p:nvPr/>
        </p:nvPicPr>
        <p:blipFill>
          <a:blip r:embed="rId3"/>
          <a:stretch>
            <a:fillRect/>
          </a:stretch>
        </p:blipFill>
        <p:spPr>
          <a:xfrm>
            <a:off x="2447061" y="2337124"/>
            <a:ext cx="4055890" cy="3964748"/>
          </a:xfrm>
          <a:prstGeom prst="rect">
            <a:avLst/>
          </a:prstGeom>
        </p:spPr>
      </p:pic>
      <p:sp>
        <p:nvSpPr>
          <p:cNvPr id="9" name="TextBox 8"/>
          <p:cNvSpPr txBox="1"/>
          <p:nvPr/>
        </p:nvSpPr>
        <p:spPr>
          <a:xfrm>
            <a:off x="2825207" y="1417638"/>
            <a:ext cx="3404361" cy="861774"/>
          </a:xfrm>
          <a:prstGeom prst="rect">
            <a:avLst/>
          </a:prstGeom>
          <a:solidFill>
            <a:schemeClr val="bg1"/>
          </a:solidFill>
          <a:ln w="38100">
            <a:solidFill>
              <a:schemeClr val="tx2">
                <a:lumMod val="75000"/>
              </a:schemeClr>
            </a:solidFill>
          </a:ln>
        </p:spPr>
        <p:txBody>
          <a:bodyPr wrap="square" rtlCol="0">
            <a:spAutoFit/>
          </a:bodyPr>
          <a:lstStyle/>
          <a:p>
            <a:pPr algn="ctr"/>
            <a:r>
              <a:rPr lang="en-US" sz="2500" b="1" dirty="0" smtClean="0">
                <a:solidFill>
                  <a:schemeClr val="tx2"/>
                </a:solidFill>
              </a:rPr>
              <a:t>Baseline Tree </a:t>
            </a:r>
          </a:p>
          <a:p>
            <a:pPr algn="ctr"/>
            <a:r>
              <a:rPr lang="en-US" sz="2500" b="1" dirty="0" smtClean="0">
                <a:solidFill>
                  <a:schemeClr val="tx2"/>
                </a:solidFill>
              </a:rPr>
              <a:t>(lemma-rooted)</a:t>
            </a:r>
          </a:p>
        </p:txBody>
      </p:sp>
      <p:sp>
        <p:nvSpPr>
          <p:cNvPr id="11" name="Rectangle 10"/>
          <p:cNvSpPr/>
          <p:nvPr/>
        </p:nvSpPr>
        <p:spPr>
          <a:xfrm rot="20682453">
            <a:off x="6430777" y="3326819"/>
            <a:ext cx="380648" cy="10624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5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Tree?</a:t>
            </a:r>
            <a:endParaRPr lang="en-US" dirty="0"/>
          </a:p>
        </p:txBody>
      </p:sp>
      <p:sp>
        <p:nvSpPr>
          <p:cNvPr id="6" name="Rectangle 5"/>
          <p:cNvSpPr/>
          <p:nvPr/>
        </p:nvSpPr>
        <p:spPr>
          <a:xfrm>
            <a:off x="3808340" y="1211095"/>
            <a:ext cx="309093" cy="21507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81351" y="1227268"/>
            <a:ext cx="3404361" cy="477054"/>
          </a:xfrm>
          <a:prstGeom prst="rect">
            <a:avLst/>
          </a:prstGeom>
          <a:solidFill>
            <a:schemeClr val="bg1"/>
          </a:solidFill>
          <a:ln w="38100">
            <a:solidFill>
              <a:schemeClr val="accent2">
                <a:lumMod val="75000"/>
              </a:schemeClr>
            </a:solidFill>
          </a:ln>
        </p:spPr>
        <p:txBody>
          <a:bodyPr wrap="square" rtlCol="0">
            <a:spAutoFit/>
          </a:bodyPr>
          <a:lstStyle/>
          <a:p>
            <a:pPr algn="ctr"/>
            <a:r>
              <a:rPr lang="en-US" sz="2500" b="1" dirty="0" smtClean="0">
                <a:solidFill>
                  <a:schemeClr val="accent2">
                    <a:lumMod val="75000"/>
                  </a:schemeClr>
                </a:solidFill>
              </a:rPr>
              <a:t>‘Gold’ Tree</a:t>
            </a:r>
          </a:p>
        </p:txBody>
      </p:sp>
      <p:sp>
        <p:nvSpPr>
          <p:cNvPr id="15" name="TextBox 14"/>
          <p:cNvSpPr txBox="1"/>
          <p:nvPr/>
        </p:nvSpPr>
        <p:spPr>
          <a:xfrm>
            <a:off x="881351" y="2207705"/>
            <a:ext cx="3391857" cy="2308324"/>
          </a:xfrm>
          <a:prstGeom prst="rect">
            <a:avLst/>
          </a:prstGeom>
          <a:solidFill>
            <a:schemeClr val="bg1"/>
          </a:solidFill>
          <a:ln w="38100">
            <a:solidFill>
              <a:schemeClr val="tx2">
                <a:lumMod val="75000"/>
              </a:schemeClr>
            </a:solidFill>
          </a:ln>
        </p:spPr>
        <p:txBody>
          <a:bodyPr wrap="square" rtlCol="0">
            <a:spAutoFit/>
          </a:bodyPr>
          <a:lstStyle/>
          <a:p>
            <a:r>
              <a:rPr lang="en-US" sz="2400"/>
              <a:t>’Principal Parts’ intuition</a:t>
            </a:r>
          </a:p>
          <a:p>
            <a:endParaRPr lang="en-US" sz="2400"/>
          </a:p>
          <a:p>
            <a:r>
              <a:rPr lang="en-US" sz="2400"/>
              <a:t>Based on Linguistic Scholarship</a:t>
            </a:r>
          </a:p>
          <a:p>
            <a:endParaRPr lang="en-US" sz="2400"/>
          </a:p>
          <a:p>
            <a:r>
              <a:rPr lang="en-US" sz="2400"/>
              <a:t>Used in Pedagogy</a:t>
            </a:r>
          </a:p>
        </p:txBody>
      </p:sp>
      <p:sp>
        <p:nvSpPr>
          <p:cNvPr id="9" name="TextBox 8"/>
          <p:cNvSpPr txBox="1"/>
          <p:nvPr/>
        </p:nvSpPr>
        <p:spPr>
          <a:xfrm>
            <a:off x="4938144" y="1219232"/>
            <a:ext cx="3832796" cy="830997"/>
          </a:xfrm>
          <a:prstGeom prst="rect">
            <a:avLst/>
          </a:prstGeom>
          <a:solidFill>
            <a:schemeClr val="bg1"/>
          </a:solidFill>
          <a:ln w="38100">
            <a:solidFill>
              <a:schemeClr val="tx2">
                <a:lumMod val="75000"/>
              </a:schemeClr>
            </a:solidFill>
          </a:ln>
        </p:spPr>
        <p:txBody>
          <a:bodyPr wrap="square" rtlCol="0">
            <a:spAutoFit/>
          </a:bodyPr>
          <a:lstStyle/>
          <a:p>
            <a:r>
              <a:rPr lang="en-US" sz="2400"/>
              <a:t>Latin verb “to love”</a:t>
            </a:r>
          </a:p>
          <a:p>
            <a:r>
              <a:rPr lang="en-US" sz="2400" i="1"/>
              <a:t>amo, amare, amavi, amatus</a:t>
            </a:r>
            <a:endParaRPr lang="en-US" sz="240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393" y="2188868"/>
            <a:ext cx="3899407" cy="3573681"/>
          </a:xfrm>
          <a:prstGeom prst="rect">
            <a:avLst/>
          </a:prstGeom>
        </p:spPr>
      </p:pic>
      <p:sp>
        <p:nvSpPr>
          <p:cNvPr id="12" name="TextBox 11"/>
          <p:cNvSpPr txBox="1"/>
          <p:nvPr/>
        </p:nvSpPr>
        <p:spPr>
          <a:xfrm rot="20985224">
            <a:off x="5780003" y="5428079"/>
            <a:ext cx="2524321" cy="1015663"/>
          </a:xfrm>
          <a:prstGeom prst="rect">
            <a:avLst/>
          </a:prstGeom>
          <a:solidFill>
            <a:schemeClr val="bg1"/>
          </a:solidFill>
          <a:ln w="38100">
            <a:solidFill>
              <a:schemeClr val="accent3">
                <a:lumMod val="50000"/>
              </a:schemeClr>
            </a:solidFill>
          </a:ln>
        </p:spPr>
        <p:txBody>
          <a:bodyPr wrap="square" rtlCol="0">
            <a:spAutoFit/>
          </a:bodyPr>
          <a:lstStyle/>
          <a:p>
            <a:pPr algn="ctr"/>
            <a:r>
              <a:rPr lang="en-US" sz="2000" b="1" dirty="0" smtClean="0">
                <a:solidFill>
                  <a:schemeClr val="accent3">
                    <a:lumMod val="50000"/>
                  </a:schemeClr>
                </a:solidFill>
              </a:rPr>
              <a:t>Principal Parts Analysis (Finkel &amp; Stump 2007)</a:t>
            </a:r>
          </a:p>
        </p:txBody>
      </p:sp>
    </p:spTree>
    <p:extLst>
      <p:ext uri="{BB962C8B-B14F-4D97-AF65-F5344CB8AC3E}">
        <p14:creationId xmlns:p14="http://schemas.microsoft.com/office/powerpoint/2010/main" val="139615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5" grpId="0" animBg="1"/>
      <p:bldP spid="9" grpId="0" animBg="1"/>
      <p:bldP spid="12" grpId="0" animBg="1"/>
      <p:bldP spid="1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Tree?</a:t>
            </a:r>
            <a:endParaRPr lang="en-US" dirty="0"/>
          </a:p>
        </p:txBody>
      </p:sp>
      <p:pic>
        <p:nvPicPr>
          <p:cNvPr id="5" name="Picture 4"/>
          <p:cNvPicPr>
            <a:picLocks noChangeAspect="1"/>
          </p:cNvPicPr>
          <p:nvPr/>
        </p:nvPicPr>
        <p:blipFill>
          <a:blip r:embed="rId3"/>
          <a:stretch>
            <a:fillRect/>
          </a:stretch>
        </p:blipFill>
        <p:spPr>
          <a:xfrm>
            <a:off x="5070028" y="1706091"/>
            <a:ext cx="3459946" cy="4449651"/>
          </a:xfrm>
          <a:prstGeom prst="rect">
            <a:avLst/>
          </a:prstGeom>
        </p:spPr>
      </p:pic>
      <p:sp>
        <p:nvSpPr>
          <p:cNvPr id="6" name="Rectangle 5"/>
          <p:cNvSpPr/>
          <p:nvPr/>
        </p:nvSpPr>
        <p:spPr>
          <a:xfrm>
            <a:off x="3808340" y="1211095"/>
            <a:ext cx="309093" cy="21507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20682453">
            <a:off x="4908378" y="4261240"/>
            <a:ext cx="309093" cy="9933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93855" y="1417638"/>
            <a:ext cx="3404361" cy="861774"/>
          </a:xfrm>
          <a:prstGeom prst="rect">
            <a:avLst/>
          </a:prstGeom>
          <a:solidFill>
            <a:schemeClr val="bg1"/>
          </a:solidFill>
          <a:ln w="38100">
            <a:solidFill>
              <a:schemeClr val="accent2">
                <a:lumMod val="75000"/>
              </a:schemeClr>
            </a:solidFill>
          </a:ln>
        </p:spPr>
        <p:txBody>
          <a:bodyPr wrap="square" rtlCol="0">
            <a:spAutoFit/>
          </a:bodyPr>
          <a:lstStyle/>
          <a:p>
            <a:pPr algn="ctr"/>
            <a:r>
              <a:rPr lang="en-US" sz="2500" b="1" dirty="0" smtClean="0">
                <a:solidFill>
                  <a:schemeClr val="accent2">
                    <a:lumMod val="75000"/>
                  </a:schemeClr>
                </a:solidFill>
              </a:rPr>
              <a:t>Heuristic Tree (Linguistically-Inspired)</a:t>
            </a:r>
          </a:p>
        </p:txBody>
      </p:sp>
      <p:sp>
        <p:nvSpPr>
          <p:cNvPr id="11" name="Rectangle 10"/>
          <p:cNvSpPr/>
          <p:nvPr/>
        </p:nvSpPr>
        <p:spPr>
          <a:xfrm rot="20682453">
            <a:off x="4516844" y="3251872"/>
            <a:ext cx="309093" cy="9933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93855" y="2485955"/>
            <a:ext cx="3832796" cy="3785652"/>
          </a:xfrm>
          <a:prstGeom prst="rect">
            <a:avLst/>
          </a:prstGeom>
          <a:solidFill>
            <a:schemeClr val="bg1"/>
          </a:solidFill>
          <a:ln w="38100">
            <a:solidFill>
              <a:schemeClr val="tx2">
                <a:lumMod val="75000"/>
              </a:schemeClr>
            </a:solidFill>
          </a:ln>
        </p:spPr>
        <p:txBody>
          <a:bodyPr wrap="square" rtlCol="0">
            <a:spAutoFit/>
          </a:bodyPr>
          <a:lstStyle/>
          <a:p>
            <a:r>
              <a:rPr lang="en-US" sz="2400"/>
              <a:t>Keep only the most deterministic edges! (e.g., Ackerman &amp; Malouf 2013)</a:t>
            </a:r>
          </a:p>
          <a:p>
            <a:endParaRPr lang="en-US" sz="2400"/>
          </a:p>
          <a:p>
            <a:r>
              <a:rPr lang="en-US" sz="2400"/>
              <a:t>Edge Weight = # edit paths (Chrupala 2008)</a:t>
            </a:r>
          </a:p>
          <a:p>
            <a:endParaRPr lang="en-US" sz="2400"/>
          </a:p>
          <a:p>
            <a:r>
              <a:rPr lang="en-US" sz="2400"/>
              <a:t>Find minimal directed spanning tree </a:t>
            </a:r>
          </a:p>
          <a:p>
            <a:r>
              <a:rPr lang="en-US" sz="2400"/>
              <a:t>(Edmonds 1967)</a:t>
            </a:r>
          </a:p>
        </p:txBody>
      </p:sp>
    </p:spTree>
    <p:extLst>
      <p:ext uri="{BB962C8B-B14F-4D97-AF65-F5344CB8AC3E}">
        <p14:creationId xmlns:p14="http://schemas.microsoft.com/office/powerpoint/2010/main" val="122381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1" grpId="1"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do Inference?</a:t>
            </a:r>
            <a:endParaRPr lang="en-US" dirty="0"/>
          </a:p>
        </p:txBody>
      </p:sp>
      <p:sp>
        <p:nvSpPr>
          <p:cNvPr id="3" name="Content Placeholder 2"/>
          <p:cNvSpPr>
            <a:spLocks noGrp="1"/>
          </p:cNvSpPr>
          <p:nvPr>
            <p:ph idx="1"/>
          </p:nvPr>
        </p:nvSpPr>
        <p:spPr>
          <a:xfrm>
            <a:off x="457200" y="2463085"/>
            <a:ext cx="8229600" cy="2495282"/>
          </a:xfrm>
        </p:spPr>
        <p:txBody>
          <a:bodyPr>
            <a:normAutofit/>
          </a:bodyPr>
          <a:lstStyle/>
          <a:p>
            <a:r>
              <a:rPr lang="en-US" dirty="0"/>
              <a:t>Neural factors give flexibility, but lose tractable closed-form inference</a:t>
            </a:r>
          </a:p>
          <a:p>
            <a:r>
              <a:rPr lang="en-US" dirty="0" smtClean="0"/>
              <a:t>Approximate MAP via Simulated Annealing</a:t>
            </a:r>
          </a:p>
          <a:p>
            <a:r>
              <a:rPr lang="en-US" dirty="0"/>
              <a:t>Modified Metropolis-Hastings MCMC</a:t>
            </a:r>
            <a:endParaRPr lang="en-US" dirty="0" smtClean="0"/>
          </a:p>
        </p:txBody>
      </p:sp>
    </p:spTree>
    <p:extLst>
      <p:ext uri="{BB962C8B-B14F-4D97-AF65-F5344CB8AC3E}">
        <p14:creationId xmlns:p14="http://schemas.microsoft.com/office/powerpoint/2010/main" val="203666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Pseudocode</a:t>
            </a:r>
            <a:endParaRPr lang="en-US" dirty="0"/>
          </a:p>
        </p:txBody>
      </p:sp>
      <p:pic>
        <p:nvPicPr>
          <p:cNvPr id="4" name="Picture 3"/>
          <p:cNvPicPr>
            <a:picLocks noChangeAspect="1"/>
          </p:cNvPicPr>
          <p:nvPr/>
        </p:nvPicPr>
        <p:blipFill>
          <a:blip r:embed="rId3"/>
          <a:stretch>
            <a:fillRect/>
          </a:stretch>
        </p:blipFill>
        <p:spPr>
          <a:xfrm>
            <a:off x="856445" y="1237332"/>
            <a:ext cx="7431110" cy="5072898"/>
          </a:xfrm>
          <a:prstGeom prst="rect">
            <a:avLst/>
          </a:prstGeom>
        </p:spPr>
      </p:pic>
    </p:spTree>
    <p:extLst>
      <p:ext uri="{BB962C8B-B14F-4D97-AF65-F5344CB8AC3E}">
        <p14:creationId xmlns:p14="http://schemas.microsoft.com/office/powerpoint/2010/main" val="1637352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147" y="2555081"/>
            <a:ext cx="8229600" cy="1143000"/>
          </a:xfrm>
        </p:spPr>
        <p:txBody>
          <a:bodyPr>
            <a:normAutofit fontScale="90000"/>
          </a:bodyPr>
          <a:lstStyle/>
          <a:p>
            <a:r>
              <a:rPr lang="en-US" dirty="0" smtClean="0"/>
              <a:t>Problem Overview </a:t>
            </a:r>
            <a:r>
              <a:rPr lang="en-US" dirty="0"/>
              <a:t>– Morphological Paradigm Completion</a:t>
            </a:r>
          </a:p>
        </p:txBody>
      </p:sp>
    </p:spTree>
    <p:extLst>
      <p:ext uri="{BB962C8B-B14F-4D97-AF65-F5344CB8AC3E}">
        <p14:creationId xmlns:p14="http://schemas.microsoft.com/office/powerpoint/2010/main" val="17334470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a:t>Repeat Until Convergence</a:t>
            </a:r>
          </a:p>
          <a:p>
            <a:pPr lvl="1"/>
            <a:r>
              <a:rPr lang="en-US" dirty="0"/>
              <a:t>Select latent variable at uniform</a:t>
            </a:r>
          </a:p>
          <a:p>
            <a:pPr lvl="1"/>
            <a:r>
              <a:rPr lang="en-US" dirty="0"/>
              <a:t>Sample a new string value for the variable</a:t>
            </a:r>
          </a:p>
          <a:p>
            <a:pPr lvl="2"/>
            <a:r>
              <a:rPr lang="en-US" dirty="0"/>
              <a:t>Select neighboring edge at uniform</a:t>
            </a:r>
          </a:p>
          <a:p>
            <a:pPr lvl="2"/>
            <a:r>
              <a:rPr lang="en-US" dirty="0"/>
              <a:t>Sample string from Neural Net for that edge</a:t>
            </a:r>
            <a:endParaRPr lang="en-US" dirty="0" smtClean="0"/>
          </a:p>
          <a:p>
            <a:pPr lvl="1"/>
            <a:r>
              <a:rPr lang="en-US" dirty="0" smtClean="0"/>
              <a:t>Accept with probability</a:t>
            </a:r>
          </a:p>
          <a:p>
            <a:endParaRPr lang="en-US" dirty="0"/>
          </a:p>
          <a:p>
            <a:pPr algn="ctr"/>
            <a:endParaRPr lang="en-US" dirty="0" smtClean="0"/>
          </a:p>
          <a:p>
            <a:pPr algn="ctr"/>
            <a:endParaRPr lang="en-US" dirty="0"/>
          </a:p>
          <a:p>
            <a:r>
              <a:rPr lang="en-US" dirty="0" smtClean="0"/>
              <a:t>Reduce</a:t>
            </a:r>
            <a:r>
              <a:rPr lang="en-US" b="1" dirty="0" smtClean="0"/>
              <a:t> </a:t>
            </a:r>
            <a:r>
              <a:rPr lang="el-GR" b="1" dirty="0" smtClean="0"/>
              <a:t>τ</a:t>
            </a:r>
            <a:r>
              <a:rPr lang="en-US" b="1" dirty="0" smtClean="0"/>
              <a:t> </a:t>
            </a:r>
            <a:r>
              <a:rPr lang="en-US" dirty="0" smtClean="0"/>
              <a:t>to approximate MAP estimate (simulated annealing)</a:t>
            </a:r>
            <a:endParaRPr lang="en-US" dirty="0"/>
          </a:p>
        </p:txBody>
      </p:sp>
      <p:pic>
        <p:nvPicPr>
          <p:cNvPr id="4" name="Picture 3"/>
          <p:cNvPicPr>
            <a:picLocks noChangeAspect="1"/>
          </p:cNvPicPr>
          <p:nvPr/>
        </p:nvPicPr>
        <p:blipFill>
          <a:blip r:embed="rId3"/>
          <a:stretch>
            <a:fillRect/>
          </a:stretch>
        </p:blipFill>
        <p:spPr>
          <a:xfrm>
            <a:off x="2112135" y="4098714"/>
            <a:ext cx="4919729" cy="815461"/>
          </a:xfrm>
          <a:prstGeom prst="rect">
            <a:avLst/>
          </a:prstGeom>
        </p:spPr>
      </p:pic>
    </p:spTree>
    <p:extLst>
      <p:ext uri="{BB962C8B-B14F-4D97-AF65-F5344CB8AC3E}">
        <p14:creationId xmlns:p14="http://schemas.microsoft.com/office/powerpoint/2010/main" val="22149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6" name="Content Placeholder 2"/>
          <p:cNvSpPr>
            <a:spLocks noGrp="1"/>
          </p:cNvSpPr>
          <p:nvPr>
            <p:ph idx="1"/>
          </p:nvPr>
        </p:nvSpPr>
        <p:spPr>
          <a:xfrm>
            <a:off x="457200" y="1600201"/>
            <a:ext cx="8229600" cy="1452092"/>
          </a:xfrm>
        </p:spPr>
        <p:txBody>
          <a:bodyPr>
            <a:normAutofit fontScale="70000" lnSpcReduction="20000"/>
          </a:bodyPr>
          <a:lstStyle/>
          <a:p>
            <a:r>
              <a:rPr lang="en-US"/>
              <a:t>Compared Baseline/Gold/Heuristic paradigm graphs</a:t>
            </a:r>
          </a:p>
          <a:p>
            <a:r>
              <a:rPr lang="en-US"/>
              <a:t>Recover 2/3 of forms in test paradigms given the lemma and remaining  1/3 of forms</a:t>
            </a:r>
          </a:p>
          <a:p>
            <a:r>
              <a:rPr lang="en-US"/>
              <a:t>All paradigm data from Wiktionary (wiktionary.org)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448" y="3052293"/>
            <a:ext cx="6162541" cy="2671871"/>
          </a:xfrm>
          <a:prstGeom prst="rect">
            <a:avLst/>
          </a:prstGeom>
        </p:spPr>
      </p:pic>
    </p:spTree>
    <p:extLst>
      <p:ext uri="{BB962C8B-B14F-4D97-AF65-F5344CB8AC3E}">
        <p14:creationId xmlns:p14="http://schemas.microsoft.com/office/powerpoint/2010/main" val="4360250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34" y="1984308"/>
            <a:ext cx="8926131" cy="3115725"/>
          </a:xfrm>
          <a:prstGeom prst="rect">
            <a:avLst/>
          </a:prstGeom>
        </p:spPr>
      </p:pic>
    </p:spTree>
    <p:extLst>
      <p:ext uri="{BB962C8B-B14F-4D97-AF65-F5344CB8AC3E}">
        <p14:creationId xmlns:p14="http://schemas.microsoft.com/office/powerpoint/2010/main" val="5367134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Extensions</a:t>
            </a:r>
          </a:p>
        </p:txBody>
      </p:sp>
      <p:sp>
        <p:nvSpPr>
          <p:cNvPr id="3" name="Content Placeholder 2"/>
          <p:cNvSpPr>
            <a:spLocks noGrp="1"/>
          </p:cNvSpPr>
          <p:nvPr>
            <p:ph idx="1"/>
          </p:nvPr>
        </p:nvSpPr>
        <p:spPr/>
        <p:txBody>
          <a:bodyPr>
            <a:normAutofit lnSpcReduction="10000"/>
          </a:bodyPr>
          <a:lstStyle/>
          <a:p>
            <a:r>
              <a:rPr lang="en-US"/>
              <a:t>Framework applies to any inference problem over mutually related sets of strings.</a:t>
            </a:r>
          </a:p>
          <a:p>
            <a:r>
              <a:rPr lang="en-US"/>
              <a:t>Possible application: </a:t>
            </a:r>
            <a:r>
              <a:rPr lang="en-US">
                <a:solidFill>
                  <a:srgbClr val="FF0000"/>
                </a:solidFill>
              </a:rPr>
              <a:t>Cognate Reconstruction</a:t>
            </a:r>
          </a:p>
          <a:p>
            <a:pPr lvl="1"/>
            <a:r>
              <a:rPr lang="en-US"/>
              <a:t>discover transliteration relations across different languages in a family to augment dictionaries, e.g. use high-coverage dictionaries of high-resource language to infer entries for related low-resource language.</a:t>
            </a:r>
          </a:p>
          <a:p>
            <a:pPr lvl="1"/>
            <a:r>
              <a:rPr lang="en-US"/>
              <a:t>tree-shaped graphs relevant for historical reconstruction (e.g., Bouchard-Cote 2007)</a:t>
            </a:r>
          </a:p>
        </p:txBody>
      </p:sp>
    </p:spTree>
    <p:extLst>
      <p:ext uri="{BB962C8B-B14F-4D97-AF65-F5344CB8AC3E}">
        <p14:creationId xmlns:p14="http://schemas.microsoft.com/office/powerpoint/2010/main" val="10770010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Thank You!</a:t>
            </a:r>
            <a:br>
              <a:rPr lang="en-US" dirty="0" smtClean="0"/>
            </a:br>
            <a:r>
              <a:rPr lang="en-US" sz="2700">
                <a:hlinkClick r:id="rId2"/>
              </a:rPr>
              <a:t> http://aclweb.org/anthology/E17-2120</a:t>
            </a:r>
            <a:endParaRPr lang="en-US" sz="2700" dirty="0"/>
          </a:p>
        </p:txBody>
      </p:sp>
      <p:sp>
        <p:nvSpPr>
          <p:cNvPr id="3" name="Subtitle 2"/>
          <p:cNvSpPr>
            <a:spLocks noGrp="1"/>
          </p:cNvSpPr>
          <p:nvPr>
            <p:ph type="subTitle" idx="1"/>
          </p:nvPr>
        </p:nvSpPr>
        <p:spPr>
          <a:xfrm>
            <a:off x="1371600" y="2016770"/>
            <a:ext cx="6400800" cy="2038350"/>
          </a:xfrm>
        </p:spPr>
        <p:txBody>
          <a:bodyPr>
            <a:normAutofit fontScale="55000" lnSpcReduction="20000"/>
          </a:bodyPr>
          <a:lstStyle/>
          <a:p>
            <a:r>
              <a:rPr lang="en-US"/>
              <a:t>DAAD Long-Term Research Grant,</a:t>
            </a:r>
          </a:p>
          <a:p>
            <a:r>
              <a:rPr lang="en-US"/>
              <a:t>NDSEG Fellowship, and</a:t>
            </a:r>
          </a:p>
          <a:p>
            <a:r>
              <a:rPr lang="en-US" dirty="0"/>
              <a:t>DARPA LORELEI</a:t>
            </a:r>
            <a:endParaRPr lang="en-US"/>
          </a:p>
          <a:p>
            <a:endParaRPr lang="en-US" dirty="0"/>
          </a:p>
          <a:p>
            <a:r>
              <a:rPr lang="en-US" dirty="0"/>
              <a:t>ryan.cotterell@jhu.edu</a:t>
            </a:r>
          </a:p>
          <a:p>
            <a:r>
              <a:rPr lang="en-US" dirty="0"/>
              <a:t>jcsg@jhu.edu</a:t>
            </a:r>
          </a:p>
          <a:p>
            <a:r>
              <a:rPr lang="en-US" dirty="0"/>
              <a:t>ckirov@gmail.com</a:t>
            </a:r>
          </a:p>
          <a:p>
            <a:endParaRPr lang="en-US" dirty="0"/>
          </a:p>
        </p:txBody>
      </p:sp>
    </p:spTree>
    <p:extLst>
      <p:ext uri="{BB962C8B-B14F-4D97-AF65-F5344CB8AC3E}">
        <p14:creationId xmlns:p14="http://schemas.microsoft.com/office/powerpoint/2010/main" val="4990492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Content Placeholder 2"/>
          <p:cNvSpPr>
            <a:spLocks noGrp="1"/>
          </p:cNvSpPr>
          <p:nvPr>
            <p:ph idx="1"/>
          </p:nvPr>
        </p:nvSpPr>
        <p:spPr/>
        <p:txBody>
          <a:bodyPr>
            <a:normAutofit fontScale="77500" lnSpcReduction="20000"/>
          </a:bodyPr>
          <a:lstStyle/>
          <a:p>
            <a:r>
              <a:rPr lang="en-US"/>
              <a:t>Täckström, Oscar. 2009. “The Impact of Morphological Errors in Phrase-based Statistical Machine Translation from German and English into Swedish.” In </a:t>
            </a:r>
            <a:r>
              <a:rPr lang="en-US" i="1"/>
              <a:t>Proceedings of 4th Language &amp; Technology Conference</a:t>
            </a:r>
            <a:r>
              <a:rPr lang="en-US"/>
              <a:t>,</a:t>
            </a:r>
            <a:r>
              <a:rPr lang="en-US" i="1"/>
              <a:t> </a:t>
            </a:r>
            <a:r>
              <a:rPr lang="en-US"/>
              <a:t>546-550. Poznan, Poland.</a:t>
            </a:r>
          </a:p>
          <a:p>
            <a:r>
              <a:rPr lang="en-US"/>
              <a:t>Tsarfaty, Reut; Djamé Seddah; Sandra Kübler; and Joakim Nivre. 2013. “Parsing Morphologically Rich Languages: Introduction to the Special Issue.” </a:t>
            </a:r>
            <a:r>
              <a:rPr lang="en-US" i="1"/>
              <a:t>Computational Linguistics</a:t>
            </a:r>
            <a:r>
              <a:rPr lang="en-US"/>
              <a:t> 39(1): 15-22.</a:t>
            </a:r>
          </a:p>
          <a:p>
            <a:r>
              <a:rPr lang="en-US"/>
              <a:t>Finkel, Raphael; and Gregory Stump. 2007. “Principal parts and morphological typology.” </a:t>
            </a:r>
            <a:r>
              <a:rPr lang="en-US" i="1"/>
              <a:t>Morphology</a:t>
            </a:r>
            <a:r>
              <a:rPr lang="en-US"/>
              <a:t> 17:39-75.</a:t>
            </a:r>
            <a:br>
              <a:rPr lang="en-US"/>
            </a:br>
            <a:r>
              <a:rPr lang="en-US"/>
              <a:t/>
            </a:r>
            <a:br>
              <a:rPr lang="en-US"/>
            </a:br>
            <a:r>
              <a:rPr lang="en-US" i="1"/>
              <a:t>plus additional references listed in the proceedings paper</a:t>
            </a:r>
          </a:p>
          <a:p>
            <a:endParaRPr lang="en-US"/>
          </a:p>
        </p:txBody>
      </p:sp>
    </p:spTree>
    <p:extLst>
      <p:ext uri="{BB962C8B-B14F-4D97-AF65-F5344CB8AC3E}">
        <p14:creationId xmlns:p14="http://schemas.microsoft.com/office/powerpoint/2010/main" val="1000281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Morphological Paradigms</a:t>
            </a:r>
            <a:endParaRPr lang="en-US" dirty="0"/>
          </a:p>
        </p:txBody>
      </p:sp>
      <p:sp>
        <p:nvSpPr>
          <p:cNvPr id="3" name="Content Placeholder 2"/>
          <p:cNvSpPr>
            <a:spLocks noGrp="1"/>
          </p:cNvSpPr>
          <p:nvPr>
            <p:ph idx="1"/>
          </p:nvPr>
        </p:nvSpPr>
        <p:spPr>
          <a:xfrm>
            <a:off x="165653" y="4267199"/>
            <a:ext cx="8978348" cy="2296285"/>
          </a:xfrm>
        </p:spPr>
        <p:txBody>
          <a:bodyPr/>
          <a:lstStyle/>
          <a:p>
            <a:endParaRPr lang="en-US" dirty="0"/>
          </a:p>
          <a:p>
            <a:endParaRPr lang="en-US" dirty="0" smtClean="0"/>
          </a:p>
        </p:txBody>
      </p:sp>
      <p:sp>
        <p:nvSpPr>
          <p:cNvPr id="4" name="Oval 3"/>
          <p:cNvSpPr/>
          <p:nvPr/>
        </p:nvSpPr>
        <p:spPr>
          <a:xfrm>
            <a:off x="894895" y="1870006"/>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breche</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3" name="Oval 12"/>
          <p:cNvSpPr/>
          <p:nvPr/>
        </p:nvSpPr>
        <p:spPr>
          <a:xfrm>
            <a:off x="894895" y="3305800"/>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brichst</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4" name="Oval 13"/>
          <p:cNvSpPr/>
          <p:nvPr/>
        </p:nvSpPr>
        <p:spPr>
          <a:xfrm>
            <a:off x="894895" y="4676261"/>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rgbClr val="FF0000"/>
                </a:solidFill>
                <a:effectLst>
                  <a:outerShdw blurRad="38100" dist="19050" dir="2700000" algn="tl" rotWithShape="0">
                    <a:schemeClr val="dk1">
                      <a:alpha val="40000"/>
                    </a:schemeClr>
                  </a:outerShdw>
                </a:effectLst>
              </a:rPr>
              <a:t>brechen</a:t>
            </a:r>
            <a:endParaRPr lang="en-US" sz="2500" dirty="0" smtClean="0">
              <a:ln w="0"/>
              <a:solidFill>
                <a:srgbClr val="FF0000"/>
              </a:solidFill>
              <a:effectLst>
                <a:outerShdw blurRad="38100" dist="19050" dir="2700000" algn="tl" rotWithShape="0">
                  <a:schemeClr val="dk1">
                    <a:alpha val="40000"/>
                  </a:schemeClr>
                </a:outerShdw>
              </a:effectLst>
            </a:endParaRPr>
          </a:p>
        </p:txBody>
      </p:sp>
      <p:sp>
        <p:nvSpPr>
          <p:cNvPr id="18" name="Oval 17"/>
          <p:cNvSpPr/>
          <p:nvPr/>
        </p:nvSpPr>
        <p:spPr>
          <a:xfrm>
            <a:off x="3618216" y="1868400"/>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brach</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9" name="Oval 18"/>
          <p:cNvSpPr/>
          <p:nvPr/>
        </p:nvSpPr>
        <p:spPr>
          <a:xfrm>
            <a:off x="3618216" y="3304194"/>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brachst</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21" name="Oval 20"/>
          <p:cNvSpPr/>
          <p:nvPr/>
        </p:nvSpPr>
        <p:spPr>
          <a:xfrm>
            <a:off x="6341537" y="3303502"/>
            <a:ext cx="2014333"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gebracht</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20" name="Oval 19"/>
          <p:cNvSpPr/>
          <p:nvPr/>
        </p:nvSpPr>
        <p:spPr>
          <a:xfrm>
            <a:off x="3618216" y="4674655"/>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brachen</a:t>
            </a:r>
            <a:endParaRPr lang="en-US" sz="250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02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8" grpId="0" animBg="1"/>
      <p:bldP spid="19" grpId="0" animBg="1"/>
      <p:bldP spid="21"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Morphological Paradigms</a:t>
            </a:r>
            <a:endParaRPr lang="en-US" dirty="0"/>
          </a:p>
        </p:txBody>
      </p:sp>
      <p:sp>
        <p:nvSpPr>
          <p:cNvPr id="3" name="Content Placeholder 2"/>
          <p:cNvSpPr>
            <a:spLocks noGrp="1"/>
          </p:cNvSpPr>
          <p:nvPr>
            <p:ph idx="1"/>
          </p:nvPr>
        </p:nvSpPr>
        <p:spPr>
          <a:xfrm>
            <a:off x="165653" y="4267199"/>
            <a:ext cx="8978348" cy="2296285"/>
          </a:xfrm>
        </p:spPr>
        <p:txBody>
          <a:bodyPr/>
          <a:lstStyle/>
          <a:p>
            <a:endParaRPr lang="en-US" dirty="0"/>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1983"/>
            <a:ext cx="9144000" cy="3537219"/>
          </a:xfrm>
          <a:prstGeom prst="rect">
            <a:avLst/>
          </a:prstGeom>
        </p:spPr>
      </p:pic>
    </p:spTree>
    <p:extLst>
      <p:ext uri="{BB962C8B-B14F-4D97-AF65-F5344CB8AC3E}">
        <p14:creationId xmlns:p14="http://schemas.microsoft.com/office/powerpoint/2010/main" val="946088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 Completion</a:t>
            </a:r>
            <a:endParaRPr lang="en-US" dirty="0"/>
          </a:p>
        </p:txBody>
      </p:sp>
      <p:sp>
        <p:nvSpPr>
          <p:cNvPr id="3" name="Content Placeholder 2"/>
          <p:cNvSpPr>
            <a:spLocks noGrp="1"/>
          </p:cNvSpPr>
          <p:nvPr>
            <p:ph idx="1"/>
          </p:nvPr>
        </p:nvSpPr>
        <p:spPr>
          <a:xfrm>
            <a:off x="165653" y="4267199"/>
            <a:ext cx="8978348" cy="2296285"/>
          </a:xfrm>
        </p:spPr>
        <p:txBody>
          <a:bodyPr/>
          <a:lstStyle/>
          <a:p>
            <a:endParaRPr lang="en-US" dirty="0"/>
          </a:p>
          <a:p>
            <a:endParaRPr lang="en-US" dirty="0" smtClean="0"/>
          </a:p>
          <a:p>
            <a:r>
              <a:rPr lang="en-US" dirty="0" smtClean="0"/>
              <a:t>Question: can we generate morphologically related words?</a:t>
            </a:r>
            <a:endParaRPr lang="en-US" dirty="0"/>
          </a:p>
        </p:txBody>
      </p:sp>
      <p:sp>
        <p:nvSpPr>
          <p:cNvPr id="4" name="Oval 3"/>
          <p:cNvSpPr/>
          <p:nvPr/>
        </p:nvSpPr>
        <p:spPr>
          <a:xfrm>
            <a:off x="1126434" y="1555537"/>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3" name="Oval 12"/>
          <p:cNvSpPr/>
          <p:nvPr/>
        </p:nvSpPr>
        <p:spPr>
          <a:xfrm>
            <a:off x="1126434" y="2991331"/>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4" name="Oval 13"/>
          <p:cNvSpPr/>
          <p:nvPr/>
        </p:nvSpPr>
        <p:spPr>
          <a:xfrm>
            <a:off x="1126434" y="4361792"/>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rgbClr val="FF0000"/>
                </a:solidFill>
                <a:effectLst>
                  <a:outerShdw blurRad="38100" dist="19050" dir="2700000" algn="tl" rotWithShape="0">
                    <a:schemeClr val="dk1">
                      <a:alpha val="40000"/>
                    </a:schemeClr>
                  </a:outerShdw>
                </a:effectLst>
              </a:rPr>
              <a:t>brechen</a:t>
            </a:r>
            <a:endParaRPr lang="en-US" sz="2500" dirty="0" smtClean="0">
              <a:ln w="0"/>
              <a:solidFill>
                <a:srgbClr val="FF0000"/>
              </a:solidFill>
              <a:effectLst>
                <a:outerShdw blurRad="38100" dist="19050" dir="2700000" algn="tl" rotWithShape="0">
                  <a:schemeClr val="dk1">
                    <a:alpha val="40000"/>
                  </a:schemeClr>
                </a:outerShdw>
              </a:effectLst>
            </a:endParaRPr>
          </a:p>
        </p:txBody>
      </p:sp>
      <p:sp>
        <p:nvSpPr>
          <p:cNvPr id="18" name="Oval 17"/>
          <p:cNvSpPr/>
          <p:nvPr/>
        </p:nvSpPr>
        <p:spPr>
          <a:xfrm>
            <a:off x="3849755" y="1553931"/>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brach</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19" name="Oval 18"/>
          <p:cNvSpPr/>
          <p:nvPr/>
        </p:nvSpPr>
        <p:spPr>
          <a:xfrm>
            <a:off x="3849755" y="2989725"/>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brachst</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21" name="Oval 20"/>
          <p:cNvSpPr/>
          <p:nvPr/>
        </p:nvSpPr>
        <p:spPr>
          <a:xfrm>
            <a:off x="6573076" y="2989724"/>
            <a:ext cx="2014333"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a:t>
            </a:r>
            <a:endParaRPr lang="en-US" sz="2500" dirty="0" smtClean="0">
              <a:ln w="0"/>
              <a:solidFill>
                <a:schemeClr val="tx1"/>
              </a:solidFill>
              <a:effectLst>
                <a:outerShdw blurRad="38100" dist="19050" dir="2700000" algn="tl" rotWithShape="0">
                  <a:schemeClr val="dk1">
                    <a:alpha val="40000"/>
                  </a:schemeClr>
                </a:outerShdw>
              </a:effectLst>
            </a:endParaRPr>
          </a:p>
        </p:txBody>
      </p:sp>
      <p:sp>
        <p:nvSpPr>
          <p:cNvPr id="20" name="Oval 19"/>
          <p:cNvSpPr/>
          <p:nvPr/>
        </p:nvSpPr>
        <p:spPr>
          <a:xfrm>
            <a:off x="3849755" y="4360186"/>
            <a:ext cx="1881810" cy="937247"/>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err="1" smtClean="0">
                <a:ln w="0"/>
                <a:solidFill>
                  <a:schemeClr val="tx1"/>
                </a:solidFill>
                <a:effectLst>
                  <a:outerShdw blurRad="38100" dist="19050" dir="2700000" algn="tl" rotWithShape="0">
                    <a:schemeClr val="dk1">
                      <a:alpha val="40000"/>
                    </a:schemeClr>
                  </a:outerShdw>
                </a:effectLst>
              </a:rPr>
              <a:t>?</a:t>
            </a:r>
            <a:endParaRPr lang="en-US" sz="250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432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3" grpId="0" animBg="1"/>
      <p:bldP spid="14" grpId="0" animBg="1"/>
      <p:bldP spid="18" grpId="0" animBg="1"/>
      <p:bldP spid="19" grpId="0" animBg="1"/>
      <p:bldP spid="21"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matters!</a:t>
            </a:r>
            <a:endParaRPr lang="en-US" dirty="0"/>
          </a:p>
        </p:txBody>
      </p:sp>
      <p:sp>
        <p:nvSpPr>
          <p:cNvPr id="3" name="Content Placeholder 2"/>
          <p:cNvSpPr>
            <a:spLocks noGrp="1"/>
          </p:cNvSpPr>
          <p:nvPr>
            <p:ph idx="1"/>
          </p:nvPr>
        </p:nvSpPr>
        <p:spPr/>
        <p:txBody>
          <a:bodyPr>
            <a:normAutofit/>
          </a:bodyPr>
          <a:lstStyle/>
          <a:p>
            <a:r>
              <a:rPr lang="en-US" dirty="0" smtClean="0"/>
              <a:t>Inflection generation useful for:</a:t>
            </a:r>
          </a:p>
          <a:p>
            <a:pPr lvl="1"/>
            <a:r>
              <a:rPr lang="en-US" dirty="0"/>
              <a:t>Dictionary/Corpus Expansion</a:t>
            </a:r>
          </a:p>
          <a:p>
            <a:pPr lvl="1"/>
            <a:r>
              <a:rPr lang="en-US" dirty="0"/>
              <a:t>Parsing (e.g., Tsarfaty </a:t>
            </a:r>
            <a:r>
              <a:rPr lang="en-US" i="1" dirty="0"/>
              <a:t>et al</a:t>
            </a:r>
            <a:r>
              <a:rPr lang="en-US" dirty="0"/>
              <a:t>. 2013; references therein)</a:t>
            </a:r>
          </a:p>
          <a:p>
            <a:pPr lvl="1"/>
            <a:r>
              <a:rPr lang="en-US" dirty="0"/>
              <a:t>Machine Translation (e.g., Täckström 2009)</a:t>
            </a:r>
          </a:p>
          <a:p>
            <a:pPr lvl="1"/>
            <a:r>
              <a:rPr lang="en-US" dirty="0"/>
              <a:t>etc.</a:t>
            </a:r>
            <a:endParaRPr lang="en-US" dirty="0" smtClean="0"/>
          </a:p>
        </p:txBody>
      </p:sp>
      <p:pic>
        <p:nvPicPr>
          <p:cNvPr id="4" name="Picture 3"/>
          <p:cNvPicPr>
            <a:picLocks noChangeAspect="1"/>
          </p:cNvPicPr>
          <p:nvPr/>
        </p:nvPicPr>
        <p:blipFill>
          <a:blip r:embed="rId3"/>
          <a:stretch>
            <a:fillRect/>
          </a:stretch>
        </p:blipFill>
        <p:spPr>
          <a:xfrm>
            <a:off x="3876540" y="4347787"/>
            <a:ext cx="3116687" cy="1421989"/>
          </a:xfrm>
          <a:prstGeom prst="rect">
            <a:avLst/>
          </a:prstGeom>
        </p:spPr>
      </p:pic>
    </p:spTree>
    <p:extLst>
      <p:ext uri="{BB962C8B-B14F-4D97-AF65-F5344CB8AC3E}">
        <p14:creationId xmlns:p14="http://schemas.microsoft.com/office/powerpoint/2010/main" val="207339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a:t>
            </a:r>
            <a:endParaRPr lang="en-US" dirty="0"/>
          </a:p>
        </p:txBody>
      </p:sp>
      <p:sp>
        <p:nvSpPr>
          <p:cNvPr id="3" name="Content Placeholder 2"/>
          <p:cNvSpPr>
            <a:spLocks noGrp="1"/>
          </p:cNvSpPr>
          <p:nvPr>
            <p:ph idx="1"/>
          </p:nvPr>
        </p:nvSpPr>
        <p:spPr/>
        <p:txBody>
          <a:bodyPr>
            <a:normAutofit lnSpcReduction="10000"/>
          </a:bodyPr>
          <a:lstStyle/>
          <a:p>
            <a:r>
              <a:rPr lang="en-US" dirty="0" smtClean="0"/>
              <a:t>Most of the community effort has focused on modeling </a:t>
            </a:r>
            <a:r>
              <a:rPr lang="en-US" i="1" dirty="0" smtClean="0"/>
              <a:t>pairs</a:t>
            </a:r>
            <a:r>
              <a:rPr lang="en-US" dirty="0" smtClean="0"/>
              <a:t> of variables </a:t>
            </a:r>
            <a:r>
              <a:rPr lang="en-US" i="1" dirty="0" smtClean="0"/>
              <a:t>with supervision</a:t>
            </a:r>
          </a:p>
          <a:p>
            <a:pPr lvl="1"/>
            <a:r>
              <a:rPr lang="en-US" i="1" dirty="0" smtClean="0"/>
              <a:t>E.g., </a:t>
            </a:r>
            <a:r>
              <a:rPr lang="en-US" i="1" dirty="0" smtClean="0">
                <a:solidFill>
                  <a:schemeClr val="accent2">
                    <a:lumMod val="75000"/>
                  </a:schemeClr>
                </a:solidFill>
              </a:rPr>
              <a:t>brachen </a:t>
            </a:r>
            <a:r>
              <a:rPr lang="en-US" i="1" dirty="0" smtClean="0"/>
              <a:t>-&gt; </a:t>
            </a:r>
            <a:r>
              <a:rPr lang="en-US" i="1" dirty="0" smtClean="0">
                <a:solidFill>
                  <a:schemeClr val="accent2">
                    <a:lumMod val="75000"/>
                  </a:schemeClr>
                </a:solidFill>
              </a:rPr>
              <a:t>brechen</a:t>
            </a:r>
          </a:p>
          <a:p>
            <a:pPr lvl="1"/>
            <a:r>
              <a:rPr lang="en-US" i="1" dirty="0"/>
              <a:t>E.g., </a:t>
            </a:r>
            <a:r>
              <a:rPr lang="en-US" i="1" dirty="0">
                <a:solidFill>
                  <a:schemeClr val="accent2">
                    <a:lumMod val="75000"/>
                  </a:schemeClr>
                </a:solidFill>
              </a:rPr>
              <a:t>brachen</a:t>
            </a:r>
            <a:r>
              <a:rPr lang="en-US" i="1" dirty="0"/>
              <a:t> -&gt; </a:t>
            </a:r>
            <a:r>
              <a:rPr lang="en-US" i="1" dirty="0">
                <a:solidFill>
                  <a:schemeClr val="accent2">
                    <a:lumMod val="75000"/>
                  </a:schemeClr>
                </a:solidFill>
              </a:rPr>
              <a:t>gebracht</a:t>
            </a:r>
            <a:endParaRPr lang="en-US" i="1" dirty="0" smtClean="0">
              <a:solidFill>
                <a:schemeClr val="accent2">
                  <a:lumMod val="75000"/>
                </a:schemeClr>
              </a:solidFill>
            </a:endParaRPr>
          </a:p>
          <a:p>
            <a:pPr lvl="1"/>
            <a:r>
              <a:rPr lang="en-US" dirty="0" smtClean="0"/>
              <a:t>like neural MT</a:t>
            </a:r>
          </a:p>
          <a:p>
            <a:r>
              <a:rPr lang="en-US" dirty="0" smtClean="0"/>
              <a:t>We focus on joint decoding of </a:t>
            </a:r>
            <a:r>
              <a:rPr lang="en-US" dirty="0" smtClean="0">
                <a:solidFill>
                  <a:schemeClr val="accent2">
                    <a:lumMod val="75000"/>
                  </a:schemeClr>
                </a:solidFill>
              </a:rPr>
              <a:t>ALL uknown </a:t>
            </a:r>
            <a:r>
              <a:rPr lang="en-US" dirty="0" smtClean="0"/>
              <a:t>paradigm slots given </a:t>
            </a:r>
            <a:r>
              <a:rPr lang="en-US" dirty="0" smtClean="0">
                <a:solidFill>
                  <a:schemeClr val="accent2">
                    <a:lumMod val="75000"/>
                  </a:schemeClr>
                </a:solidFill>
              </a:rPr>
              <a:t>ALL known </a:t>
            </a:r>
            <a:r>
              <a:rPr lang="en-US" dirty="0" smtClean="0"/>
              <a:t>slots</a:t>
            </a:r>
          </a:p>
          <a:p>
            <a:pPr lvl="1"/>
            <a:r>
              <a:rPr lang="en-US" dirty="0" smtClean="0"/>
              <a:t>Natural way to capture correlations in output structure</a:t>
            </a:r>
            <a:endParaRPr lang="en-US" dirty="0"/>
          </a:p>
          <a:p>
            <a:pPr lvl="1"/>
            <a:endParaRPr lang="en-US" dirty="0" smtClean="0"/>
          </a:p>
        </p:txBody>
      </p:sp>
    </p:spTree>
    <p:extLst>
      <p:ext uri="{BB962C8B-B14F-4D97-AF65-F5344CB8AC3E}">
        <p14:creationId xmlns:p14="http://schemas.microsoft.com/office/powerpoint/2010/main" val="31559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a:t>
            </a:r>
            <a:endParaRPr lang="en-US" dirty="0"/>
          </a:p>
        </p:txBody>
      </p:sp>
      <p:sp>
        <p:nvSpPr>
          <p:cNvPr id="3" name="Content Placeholder 2"/>
          <p:cNvSpPr>
            <a:spLocks noGrp="1"/>
          </p:cNvSpPr>
          <p:nvPr>
            <p:ph idx="1"/>
          </p:nvPr>
        </p:nvSpPr>
        <p:spPr>
          <a:xfrm>
            <a:off x="270456" y="1600200"/>
            <a:ext cx="8873543" cy="4890752"/>
          </a:xfrm>
        </p:spPr>
        <p:txBody>
          <a:bodyPr>
            <a:normAutofit fontScale="92500" lnSpcReduction="20000"/>
          </a:bodyPr>
          <a:lstStyle/>
          <a:p>
            <a:r>
              <a:rPr lang="en-US" sz="3500" b="1" dirty="0"/>
              <a:t>Joint probability distributions over a tuple </a:t>
            </a:r>
            <a:r>
              <a:rPr lang="en-US" sz="3500" b="1" dirty="0" smtClean="0"/>
              <a:t>of strings</a:t>
            </a:r>
          </a:p>
          <a:p>
            <a:r>
              <a:rPr lang="en-US" sz="3500" dirty="0" smtClean="0"/>
              <a:t>String-valued </a:t>
            </a:r>
            <a:r>
              <a:rPr lang="en-US" sz="3500" i="1" dirty="0" smtClean="0"/>
              <a:t>latent</a:t>
            </a:r>
            <a:r>
              <a:rPr lang="en-US" sz="3500" dirty="0" smtClean="0"/>
              <a:t> variables in </a:t>
            </a:r>
            <a:r>
              <a:rPr lang="en-US" sz="3500" i="1" dirty="0" smtClean="0"/>
              <a:t>generative</a:t>
            </a:r>
            <a:r>
              <a:rPr lang="en-US" sz="3500" dirty="0" smtClean="0"/>
              <a:t> models </a:t>
            </a:r>
            <a:r>
              <a:rPr lang="en-US" sz="2600" dirty="0" smtClean="0"/>
              <a:t>(e.g., Dreyer &amp; Eisner, Cotterell &amp; Eisner, Andrews et al.)</a:t>
            </a:r>
          </a:p>
          <a:p>
            <a:pPr lvl="1"/>
            <a:r>
              <a:rPr lang="en-US" sz="3100" b="1" dirty="0" smtClean="0"/>
              <a:t>Inference: </a:t>
            </a:r>
            <a:r>
              <a:rPr lang="en-US" sz="3100" dirty="0" smtClean="0"/>
              <a:t>What unobserved strings could have generated </a:t>
            </a:r>
            <a:r>
              <a:rPr lang="en-US" sz="3100" dirty="0" smtClean="0">
                <a:solidFill>
                  <a:schemeClr val="accent2">
                    <a:lumMod val="75000"/>
                  </a:schemeClr>
                </a:solidFill>
              </a:rPr>
              <a:t>gebracht</a:t>
            </a:r>
            <a:r>
              <a:rPr lang="en-US" sz="3100" dirty="0" smtClean="0"/>
              <a:t>?</a:t>
            </a:r>
          </a:p>
          <a:p>
            <a:endParaRPr lang="en-US" b="1" dirty="0" smtClean="0"/>
          </a:p>
          <a:p>
            <a:r>
              <a:rPr lang="en-US" dirty="0" smtClean="0"/>
              <a:t>Research Questions:</a:t>
            </a:r>
          </a:p>
          <a:p>
            <a:pPr lvl="1"/>
            <a:r>
              <a:rPr lang="en-US" dirty="0" smtClean="0"/>
              <a:t>How do we parametrize the distributions?</a:t>
            </a:r>
          </a:p>
          <a:p>
            <a:pPr lvl="1"/>
            <a:r>
              <a:rPr lang="en-US" dirty="0" smtClean="0"/>
              <a:t>How can we perform efficient inference?</a:t>
            </a:r>
          </a:p>
          <a:p>
            <a:pPr lvl="1"/>
            <a:r>
              <a:rPr lang="en-US" dirty="0" smtClean="0"/>
              <a:t>Can we learn predictive parameters in practice?</a:t>
            </a:r>
          </a:p>
          <a:p>
            <a:pPr lvl="1" algn="ctr"/>
            <a:endParaRPr lang="en-US" dirty="0"/>
          </a:p>
        </p:txBody>
      </p:sp>
    </p:spTree>
    <p:extLst>
      <p:ext uri="{BB962C8B-B14F-4D97-AF65-F5344CB8AC3E}">
        <p14:creationId xmlns:p14="http://schemas.microsoft.com/office/powerpoint/2010/main" val="176781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JHU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JHU Theme.thmx</Template>
  <TotalTime>11020</TotalTime>
  <Words>2943</Words>
  <Application>Microsoft Macintosh PowerPoint</Application>
  <PresentationFormat>On-screen Show (4:3)</PresentationFormat>
  <Paragraphs>320</Paragraphs>
  <Slides>35</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Comic Sans MS</vt:lpstr>
      <vt:lpstr>Helvetica Neue</vt:lpstr>
      <vt:lpstr>Helvetica Neue Light</vt:lpstr>
      <vt:lpstr>ＭＳ Ｐゴシック</vt:lpstr>
      <vt:lpstr>Arial</vt:lpstr>
      <vt:lpstr>JHU Theme</vt:lpstr>
      <vt:lpstr>Neural Graphical Models over Strings for Principal Parts Morphological Paradigm Completion</vt:lpstr>
      <vt:lpstr>Co-Authors  </vt:lpstr>
      <vt:lpstr>Problem Overview – Morphological Paradigm Completion</vt:lpstr>
      <vt:lpstr>Morphological Paradigms</vt:lpstr>
      <vt:lpstr>Morphological Paradigms</vt:lpstr>
      <vt:lpstr>Paradigm Completion</vt:lpstr>
      <vt:lpstr>Why this matters!</vt:lpstr>
      <vt:lpstr>Our Approach</vt:lpstr>
      <vt:lpstr>Our Approach</vt:lpstr>
      <vt:lpstr>The Formalism – Graphical Models over Strings</vt:lpstr>
      <vt:lpstr>Review: Factor Graph Notation</vt:lpstr>
      <vt:lpstr>PowerPoint Presentation</vt:lpstr>
      <vt:lpstr>PowerPoint Presentation</vt:lpstr>
      <vt:lpstr>Inference through Message Passing</vt:lpstr>
      <vt:lpstr>PowerPoint Presentation</vt:lpstr>
      <vt:lpstr>PowerPoint Presentation</vt:lpstr>
      <vt:lpstr>Paradigm Graphs</vt:lpstr>
      <vt:lpstr>Morphological Paradigm: Spanish Verbs</vt:lpstr>
      <vt:lpstr>Morphological Paradigm: Spanish Verbs</vt:lpstr>
      <vt:lpstr>Paradigms can be viewed as Tree Structured (e.g., Narasimhan et al. 2015)</vt:lpstr>
      <vt:lpstr>Morphological Paradigm Tree: Spanish Verbs</vt:lpstr>
      <vt:lpstr>Recurrent Neural Factors</vt:lpstr>
      <vt:lpstr>Morphological Paradigm Tree: Spanish Verbs</vt:lpstr>
      <vt:lpstr>Which Tree?</vt:lpstr>
      <vt:lpstr>Which Tree?</vt:lpstr>
      <vt:lpstr>Which Tree?</vt:lpstr>
      <vt:lpstr>Which Tree?</vt:lpstr>
      <vt:lpstr>How do we do Inference?</vt:lpstr>
      <vt:lpstr>Pseudocode</vt:lpstr>
      <vt:lpstr>Overview</vt:lpstr>
      <vt:lpstr>Experiments</vt:lpstr>
      <vt:lpstr>Results</vt:lpstr>
      <vt:lpstr>Extensions</vt:lpstr>
      <vt:lpstr>Thank You!  http://aclweb.org/anthology/E17-2120</vt:lpstr>
      <vt:lpstr>References</vt:lpstr>
    </vt:vector>
  </TitlesOfParts>
  <Company>Human Language Technology Center of Excellence, Johns Hopkins University</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Deck</dc:title>
  <dc:creator>Benjamin Van Durme</dc:creator>
  <cp:lastModifiedBy>Christo Kirov</cp:lastModifiedBy>
  <cp:revision>222</cp:revision>
  <dcterms:created xsi:type="dcterms:W3CDTF">2014-05-05T18:24:13Z</dcterms:created>
  <dcterms:modified xsi:type="dcterms:W3CDTF">2017-04-07T06:27:16Z</dcterms:modified>
</cp:coreProperties>
</file>